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0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  <p:sldMasterId id="2147483659" r:id="rId4"/>
    <p:sldMasterId id="2147483662" r:id="rId5"/>
    <p:sldMasterId id="2147483681" r:id="rId6"/>
    <p:sldMasterId id="2147483722" r:id="rId7"/>
    <p:sldMasterId id="2147483815" r:id="rId8"/>
    <p:sldMasterId id="2147483818" r:id="rId9"/>
    <p:sldMasterId id="2147483821" r:id="rId10"/>
    <p:sldMasterId id="2147483824" r:id="rId11"/>
    <p:sldMasterId id="2147483841" r:id="rId12"/>
  </p:sldMasterIdLst>
  <p:notesMasterIdLst>
    <p:notesMasterId r:id="rId70"/>
  </p:notesMasterIdLst>
  <p:handoutMasterIdLst>
    <p:handoutMasterId r:id="rId71"/>
  </p:handoutMasterIdLst>
  <p:sldIdLst>
    <p:sldId id="1095" r:id="rId13"/>
    <p:sldId id="1701" r:id="rId14"/>
    <p:sldId id="1520" r:id="rId15"/>
    <p:sldId id="1521" r:id="rId16"/>
    <p:sldId id="1522" r:id="rId17"/>
    <p:sldId id="1523" r:id="rId18"/>
    <p:sldId id="1622" r:id="rId19"/>
    <p:sldId id="1627" r:id="rId20"/>
    <p:sldId id="1628" r:id="rId21"/>
    <p:sldId id="1629" r:id="rId22"/>
    <p:sldId id="1630" r:id="rId23"/>
    <p:sldId id="1631" r:id="rId24"/>
    <p:sldId id="1632" r:id="rId25"/>
    <p:sldId id="1633" r:id="rId26"/>
    <p:sldId id="1634" r:id="rId27"/>
    <p:sldId id="1635" r:id="rId28"/>
    <p:sldId id="1636" r:id="rId29"/>
    <p:sldId id="1637" r:id="rId30"/>
    <p:sldId id="1526" r:id="rId31"/>
    <p:sldId id="1527" r:id="rId32"/>
    <p:sldId id="1528" r:id="rId33"/>
    <p:sldId id="1529" r:id="rId34"/>
    <p:sldId id="1638" r:id="rId35"/>
    <p:sldId id="1639" r:id="rId36"/>
    <p:sldId id="1640" r:id="rId37"/>
    <p:sldId id="1641" r:id="rId38"/>
    <p:sldId id="1530" r:id="rId39"/>
    <p:sldId id="1531" r:id="rId40"/>
    <p:sldId id="1647" r:id="rId41"/>
    <p:sldId id="1699" r:id="rId42"/>
    <p:sldId id="1648" r:id="rId43"/>
    <p:sldId id="1532" r:id="rId44"/>
    <p:sldId id="1702" r:id="rId45"/>
    <p:sldId id="1533" r:id="rId46"/>
    <p:sldId id="1534" r:id="rId47"/>
    <p:sldId id="1535" r:id="rId48"/>
    <p:sldId id="1672" r:id="rId49"/>
    <p:sldId id="1536" r:id="rId50"/>
    <p:sldId id="1538" r:id="rId51"/>
    <p:sldId id="1539" r:id="rId52"/>
    <p:sldId id="1540" r:id="rId53"/>
    <p:sldId id="1541" r:id="rId54"/>
    <p:sldId id="1542" r:id="rId55"/>
    <p:sldId id="1674" r:id="rId56"/>
    <p:sldId id="1675" r:id="rId57"/>
    <p:sldId id="1696" r:id="rId58"/>
    <p:sldId id="1678" r:id="rId59"/>
    <p:sldId id="1677" r:id="rId60"/>
    <p:sldId id="1544" r:id="rId61"/>
    <p:sldId id="1545" r:id="rId62"/>
    <p:sldId id="1546" r:id="rId63"/>
    <p:sldId id="1547" r:id="rId64"/>
    <p:sldId id="1548" r:id="rId65"/>
    <p:sldId id="1697" r:id="rId66"/>
    <p:sldId id="1698" r:id="rId67"/>
    <p:sldId id="1700" r:id="rId68"/>
    <p:sldId id="1525" r:id="rId69"/>
  </p:sldIdLst>
  <p:sldSz cx="12192000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FFFFFF"/>
    <a:srgbClr val="49504F"/>
    <a:srgbClr val="B60206"/>
    <a:srgbClr val="AD2B2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8" autoAdjust="0"/>
    <p:restoredTop sz="95392" autoAdjust="0"/>
  </p:normalViewPr>
  <p:slideViewPr>
    <p:cSldViewPr snapToGrid="0">
      <p:cViewPr varScale="1">
        <p:scale>
          <a:sx n="127" d="100"/>
          <a:sy n="127" d="100"/>
        </p:scale>
        <p:origin x="21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2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5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968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2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60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18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408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702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89702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11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712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768179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232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339630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584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0017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5603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860" r:id="rId4"/>
    <p:sldLayoutId id="2147483861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ECC811-97FC-ED16-6B23-228D429449D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F5C55539-55F7-7F7E-D35C-171182C122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4" name="直接连接符 22">
            <a:extLst>
              <a:ext uri="{FF2B5EF4-FFF2-40B4-BE49-F238E27FC236}">
                <a16:creationId xmlns:a16="http://schemas.microsoft.com/office/drawing/2014/main" id="{47B589FE-09C4-A49F-4613-BD061322CD8A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37C9D64-62C3-2B69-4F28-9DB4576BBDF2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B21ABF6-6A1E-C4B9-8C2B-475D50007B88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BB8F6C-7B91-944B-5206-56E1A33DEF86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FCAB3405-DD44-9A03-80A7-6A41B98A07E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A3C8A1-4187-5979-AD99-89348FC764FB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634E8D64-EB4E-5DFB-6289-EAD5405FD8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4" name="直接连接符 22">
            <a:extLst>
              <a:ext uri="{FF2B5EF4-FFF2-40B4-BE49-F238E27FC236}">
                <a16:creationId xmlns:a16="http://schemas.microsoft.com/office/drawing/2014/main" id="{DEF749B9-0DE1-D2EC-6119-5E4F27EE7348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9B9609-C4CF-6A9A-F59D-DA12553E47FB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8EBDAE-7A45-9DA9-4620-D1A89F382395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D6E97BB-C35E-65DF-7406-0CBF970C1DD4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69AB296-34A7-3814-0DE5-CCC9BFC1BAF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862" r:id="rId4"/>
    <p:sldLayoutId id="2147483863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864" r:id="rId3"/>
    <p:sldLayoutId id="2147483865" r:id="rId4"/>
    <p:sldLayoutId id="2147483866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867" r:id="rId3"/>
    <p:sldLayoutId id="2147483868" r:id="rId4"/>
    <p:sldLayoutId id="2147483869" r:id="rId5"/>
    <p:sldLayoutId id="21474838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859" r:id="rId2"/>
    <p:sldLayoutId id="2147483872" r:id="rId3"/>
    <p:sldLayoutId id="2147483873" r:id="rId4"/>
    <p:sldLayoutId id="2147483874" r:id="rId5"/>
    <p:sldLayoutId id="214748387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99CCA2D-B92E-2288-8B09-E820D38B2DF0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A962A515-6830-FF88-7210-E7DB32AA47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4" name="直接连接符 22">
            <a:extLst>
              <a:ext uri="{FF2B5EF4-FFF2-40B4-BE49-F238E27FC236}">
                <a16:creationId xmlns:a16="http://schemas.microsoft.com/office/drawing/2014/main" id="{74E060CD-5B40-CFFF-CFBC-9C8C83B7F4D5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04B872-3046-959E-EF5D-9E9EBA8CCB59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04C267-EA74-84A6-010E-4C1689A9B6A9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80022CE-4EE4-138A-07A4-1D078B3ECBF4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4170570-4EEB-1445-79E5-08001999AABC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87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4.jp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9.xml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面向对象基础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需求：举生活中的案例，并分别以面向过程、面向对象的思维方式来说明。</a:t>
            </a:r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80" y="2247265"/>
            <a:ext cx="4191635" cy="3672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6" name="矩形 5"/>
          <p:cNvSpPr/>
          <p:nvPr/>
        </p:nvSpPr>
        <p:spPr>
          <a:xfrm>
            <a:off x="2993291" y="3362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封装</a:t>
            </a:r>
          </a:p>
        </p:txBody>
      </p:sp>
      <p:sp>
        <p:nvSpPr>
          <p:cNvPr id="7" name="矩形 6"/>
          <p:cNvSpPr/>
          <p:nvPr/>
        </p:nvSpPr>
        <p:spPr>
          <a:xfrm>
            <a:off x="4845586" y="3362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继承</a:t>
            </a:r>
          </a:p>
        </p:txBody>
      </p:sp>
      <p:sp>
        <p:nvSpPr>
          <p:cNvPr id="8" name="矩形 7"/>
          <p:cNvSpPr/>
          <p:nvPr/>
        </p:nvSpPr>
        <p:spPr>
          <a:xfrm>
            <a:off x="6697881" y="3362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83286" y="2688590"/>
            <a:ext cx="9470390" cy="1597660"/>
          </a:xfrm>
        </p:spPr>
        <p:txBody>
          <a:bodyPr/>
          <a:lstStyle/>
          <a:p>
            <a:r>
              <a:rPr lang="zh-CN" altLang="en-US" dirty="0"/>
              <a:t>对于面向对象，通常具有以下这三大特性：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06BD2DE5-8370-AEAA-F1F2-DEE14817D8B0}"/>
              </a:ext>
            </a:extLst>
          </p:cNvPr>
          <p:cNvSpPr txBox="1">
            <a:spLocks/>
          </p:cNvSpPr>
          <p:nvPr/>
        </p:nvSpPr>
        <p:spPr>
          <a:xfrm>
            <a:off x="1918479" y="4505492"/>
            <a:ext cx="8355041" cy="9093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封装：大白话：把属性和方法封装在一起，仅提供对外的方法让别人去访问。好处： 简化编程</a:t>
            </a:r>
            <a:endParaRPr lang="en-US" altLang="zh-CN" sz="1200" dirty="0">
              <a:sym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继承：大白话：孩子可使用老爹的东西。好处：代码复用 </a:t>
            </a:r>
            <a:endParaRPr lang="en-US" altLang="zh-CN" sz="1200" dirty="0">
              <a:sym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多态：大白话：同样一个函数（消息）在不同场景下表现出不同形态。 好处：解耦合，可拓展</a:t>
            </a:r>
            <a:endParaRPr lang="en-US" altLang="zh-CN" sz="1200" dirty="0">
              <a:sym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封装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65530" y="2409190"/>
            <a:ext cx="9845675" cy="2966720"/>
          </a:xfrm>
        </p:spPr>
        <p:txBody>
          <a:bodyPr/>
          <a:lstStyle/>
          <a:p>
            <a:r>
              <a:rPr lang="zh-CN" altLang="en-US" dirty="0"/>
              <a:t>现实生活中，小明是一个公司职员，那么在他身边存在</a:t>
            </a:r>
            <a:r>
              <a:rPr lang="zh-CN" altLang="en-US" b="1" dirty="0">
                <a:solidFill>
                  <a:srgbClr val="C00000"/>
                </a:solidFill>
              </a:rPr>
              <a:t>封装</a:t>
            </a:r>
            <a:r>
              <a:rPr lang="zh-CN" altLang="en-US" dirty="0"/>
              <a:t>吗？</a:t>
            </a:r>
          </a:p>
          <a:p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70" y="3035300"/>
            <a:ext cx="6487160" cy="171513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91930" y="4750435"/>
            <a:ext cx="1282065" cy="1007745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封装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3882026-6AD1-BCFA-E1C3-DB86B497DE2D}"/>
              </a:ext>
            </a:extLst>
          </p:cNvPr>
          <p:cNvSpPr txBox="1">
            <a:spLocks/>
          </p:cNvSpPr>
          <p:nvPr/>
        </p:nvSpPr>
        <p:spPr>
          <a:xfrm>
            <a:off x="2744470" y="5461518"/>
            <a:ext cx="5727411" cy="9093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200" dirty="0">
                <a:sym typeface="+mn-ea"/>
              </a:rPr>
              <a:t>提示： 小明是一个独立的个体，有自己的属性和方法。</a:t>
            </a:r>
            <a:endParaRPr lang="en-US" altLang="zh-CN" sz="1200" dirty="0">
              <a:sym typeface="+mn-ea"/>
            </a:endParaRPr>
          </a:p>
          <a:p>
            <a:pPr>
              <a:spcBef>
                <a:spcPts val="0"/>
              </a:spcBef>
            </a:pPr>
            <a:r>
              <a:rPr lang="zh-CN" altLang="en-US" sz="1200" dirty="0">
                <a:sym typeface="+mn-ea"/>
              </a:rPr>
              <a:t>            封装：把属性和方法封装在一起，仅提供对外的方法让别人去访问</a:t>
            </a:r>
            <a:endParaRPr lang="en-US" altLang="zh-CN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封装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137442" y="2083581"/>
            <a:ext cx="9463883" cy="1488294"/>
          </a:xfrm>
        </p:spPr>
        <p:txBody>
          <a:bodyPr/>
          <a:lstStyle/>
          <a:p>
            <a:r>
              <a:rPr lang="zh-CN" altLang="en-US" dirty="0"/>
              <a:t>在面向对象中，</a:t>
            </a:r>
            <a:r>
              <a:rPr lang="zh-CN" altLang="en-US" dirty="0">
                <a:solidFill>
                  <a:srgbClr val="C00000"/>
                </a:solidFill>
              </a:rPr>
              <a:t>封装就是隐藏对象的属性和实现细节，仅对外公开接口</a:t>
            </a:r>
            <a:r>
              <a:rPr lang="zh-CN" altLang="en-US" dirty="0"/>
              <a:t>，控制在程序中属性的读和修改的访问级别，将抽象得到的数据和行为（或功能）相结合，</a:t>
            </a:r>
            <a:r>
              <a:rPr lang="zh-CN" altLang="en-US" b="1" dirty="0">
                <a:solidFill>
                  <a:srgbClr val="C00000"/>
                </a:solidFill>
              </a:rPr>
              <a:t>形成一个有机的整体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zh-CN" altLang="en-US" dirty="0"/>
              <a:t>也就是将数据与操作数据的源代码进行有机的结合，形成“</a:t>
            </a:r>
            <a:r>
              <a:rPr lang="zh-CN" altLang="en-US" b="1" dirty="0">
                <a:solidFill>
                  <a:srgbClr val="C00000"/>
                </a:solidFill>
              </a:rPr>
              <a:t>类</a:t>
            </a:r>
            <a:r>
              <a:rPr lang="zh-CN" altLang="en-US" dirty="0"/>
              <a:t>”，其中数据和函数都是类的成员。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D284C30-2433-918F-E59D-7CCCF54BA240}"/>
              </a:ext>
            </a:extLst>
          </p:cNvPr>
          <p:cNvSpPr txBox="1">
            <a:spLocks/>
          </p:cNvSpPr>
          <p:nvPr/>
        </p:nvSpPr>
        <p:spPr>
          <a:xfrm>
            <a:off x="1061242" y="3726742"/>
            <a:ext cx="8949533" cy="53833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封装的目的是简化编程，增强安全性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7AFA92B4-E88A-31C7-2C8C-CE169A5C54A6}"/>
              </a:ext>
            </a:extLst>
          </p:cNvPr>
          <p:cNvSpPr txBox="1">
            <a:spLocks/>
          </p:cNvSpPr>
          <p:nvPr/>
        </p:nvSpPr>
        <p:spPr>
          <a:xfrm>
            <a:off x="1513684" y="4238969"/>
            <a:ext cx="8949534" cy="11646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使用者不必了解具体的实现细节，而只是要通过外部接口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以特定的</a:t>
            </a:r>
            <a:r>
              <a:rPr lang="zh-CN" altLang="en-US" dirty="0">
                <a:solidFill>
                  <a:srgbClr val="C00000"/>
                </a:solidFill>
              </a:rPr>
              <a:t>访问权限</a:t>
            </a:r>
            <a:r>
              <a:rPr lang="zh-CN" altLang="en-US" dirty="0"/>
              <a:t>来使用类的成员。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封装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137285" y="2104390"/>
            <a:ext cx="9845675" cy="2966720"/>
          </a:xfrm>
        </p:spPr>
        <p:txBody>
          <a:bodyPr/>
          <a:lstStyle/>
          <a:p>
            <a:r>
              <a:rPr lang="zh-CN" altLang="en-US"/>
              <a:t>比如，我们日常生活中的手机、电脑都可以封装为一个类。</a:t>
            </a:r>
          </a:p>
        </p:txBody>
      </p:sp>
      <p:pic>
        <p:nvPicPr>
          <p:cNvPr id="2" name="图片 1" descr="image-15110701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2616835"/>
            <a:ext cx="5241925" cy="3697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继承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83945" y="2053590"/>
            <a:ext cx="10023475" cy="2966720"/>
          </a:xfrm>
        </p:spPr>
        <p:txBody>
          <a:bodyPr/>
          <a:lstStyle/>
          <a:p>
            <a:r>
              <a:rPr lang="zh-CN" altLang="en-US" dirty="0"/>
              <a:t>在现实生活中，继承一般指的是子女继承父辈的财产，如“</a:t>
            </a:r>
            <a:r>
              <a:rPr lang="zh-CN" altLang="en-US" b="1" dirty="0">
                <a:solidFill>
                  <a:srgbClr val="C00000"/>
                </a:solidFill>
              </a:rPr>
              <a:t>子承父业</a:t>
            </a:r>
            <a:r>
              <a:rPr lang="zh-CN" altLang="en-US" dirty="0"/>
              <a:t>”等；</a:t>
            </a:r>
          </a:p>
          <a:p>
            <a:r>
              <a:rPr lang="zh-CN" altLang="en-US" dirty="0"/>
              <a:t>在面向对象中，继承也是面向对象的</a:t>
            </a:r>
            <a:r>
              <a:rPr lang="zh-CN" altLang="en-US" b="1" dirty="0">
                <a:solidFill>
                  <a:srgbClr val="C00000"/>
                </a:solidFill>
              </a:rPr>
              <a:t>基本特征之一</a:t>
            </a:r>
            <a:r>
              <a:rPr lang="zh-CN" altLang="en-US" dirty="0"/>
              <a:t>；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继承就是子类继承父类的属性和方法，使得子类对象(实例)具有父类的特征和行为</a:t>
            </a:r>
          </a:p>
        </p:txBody>
      </p:sp>
      <p:pic>
        <p:nvPicPr>
          <p:cNvPr id="4" name="图片 3" descr="image-151109197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5" y="3698240"/>
            <a:ext cx="5277485" cy="2560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继承</a:t>
            </a:r>
          </a:p>
        </p:txBody>
      </p:sp>
      <p:sp>
        <p:nvSpPr>
          <p:cNvPr id="7" name="矩形 6"/>
          <p:cNvSpPr/>
          <p:nvPr/>
        </p:nvSpPr>
        <p:spPr>
          <a:xfrm>
            <a:off x="3818890" y="3458210"/>
            <a:ext cx="4306570" cy="8001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is-a</a:t>
            </a: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关系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87730" y="2849245"/>
            <a:ext cx="9845675" cy="2966720"/>
          </a:xfrm>
        </p:spPr>
        <p:txBody>
          <a:bodyPr/>
          <a:lstStyle/>
          <a:p>
            <a:r>
              <a:rPr lang="zh-CN" altLang="en-US"/>
              <a:t>只要是继承关系，那么都满足：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多态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277339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4880" y="2416810"/>
            <a:ext cx="10332720" cy="127889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5185" y="2489200"/>
            <a:ext cx="763905" cy="3009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概念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1227137" y="2762331"/>
            <a:ext cx="9954260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多态是指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不同类的对象对同一消息做出响应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，即同一消息可根据发送对象的不同而采用多种不同的行为方式。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大白话：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同样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一个函数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（消息）在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不同场景下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表现出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不同形态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（功能）</a:t>
            </a:r>
            <a:endParaRPr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01" y="3981169"/>
            <a:ext cx="3432810" cy="193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164840" y="423037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面向对象的三大特性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B55C9-6565-5748-16BA-AA2A7763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0" y="2531379"/>
            <a:ext cx="10698800" cy="1401834"/>
          </a:xfrm>
          <a:prstGeom prst="rect">
            <a:avLst/>
          </a:prstGeom>
        </p:spPr>
      </p:pic>
      <p:pic>
        <p:nvPicPr>
          <p:cNvPr id="5" name="图形 4" descr="蜗牛 纯色填充">
            <a:extLst>
              <a:ext uri="{FF2B5EF4-FFF2-40B4-BE49-F238E27FC236}">
                <a16:creationId xmlns:a16="http://schemas.microsoft.com/office/drawing/2014/main" id="{B3FFB0C6-4595-7CDC-A3FA-CEE9C3235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124324" y="2266950"/>
            <a:ext cx="7734301" cy="3781425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面向对象是什么？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</a:t>
            </a:r>
            <a:r>
              <a:rPr sz="1600" dirty="0" err="1"/>
              <a:t>面向对象就是一种</a:t>
            </a:r>
            <a:r>
              <a:rPr sz="1600" dirty="0" err="1">
                <a:solidFill>
                  <a:srgbClr val="C00000"/>
                </a:solidFill>
              </a:rPr>
              <a:t>编程思维</a:t>
            </a:r>
            <a:r>
              <a:rPr sz="1600" dirty="0" err="1"/>
              <a:t>，使用面向对象方式就是尽可能地模拟现实世界</a:t>
            </a:r>
            <a:endParaRPr lang="en-US" altLang="zh-CN" sz="1600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 </a:t>
            </a:r>
            <a:r>
              <a:rPr lang="zh-CN" altLang="en-US" dirty="0"/>
              <a:t>面向过程和面向对象的区别？</a:t>
            </a:r>
            <a:endParaRPr lang="en-US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</a:t>
            </a:r>
            <a:r>
              <a:rPr sz="1600" dirty="0" err="1"/>
              <a:t>面向过程是编程基础、</a:t>
            </a:r>
            <a:r>
              <a:rPr sz="1600" dirty="0" err="1">
                <a:solidFill>
                  <a:srgbClr val="C00000"/>
                </a:solidFill>
              </a:rPr>
              <a:t>侧重过</a:t>
            </a:r>
            <a:r>
              <a:rPr sz="1600" dirty="0" err="1"/>
              <a:t>程，而面向对象就是对面向过程的再次封装</a:t>
            </a:r>
            <a:endParaRPr lang="en-US" sz="1600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      </a:t>
            </a:r>
            <a:r>
              <a:rPr sz="1600" dirty="0" err="1"/>
              <a:t>处理</a:t>
            </a:r>
            <a:r>
              <a:rPr lang="zh-CN" altLang="en-US" sz="1600" dirty="0"/>
              <a:t>，通过</a:t>
            </a:r>
            <a:r>
              <a:rPr lang="zh-CN" altLang="en-US" sz="1600" dirty="0">
                <a:solidFill>
                  <a:srgbClr val="C00000"/>
                </a:solidFill>
              </a:rPr>
              <a:t>对象来模拟</a:t>
            </a:r>
            <a:r>
              <a:rPr lang="zh-CN" altLang="en-US" sz="1600" dirty="0"/>
              <a:t>现实世界</a:t>
            </a:r>
            <a:endParaRPr lang="en-US" sz="1600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3. </a:t>
            </a:r>
            <a:r>
              <a:rPr dirty="0" err="1"/>
              <a:t>面向对象的三大特性</a:t>
            </a:r>
            <a:r>
              <a:rPr lang="zh-CN" altLang="en-US" dirty="0"/>
              <a:t>？</a:t>
            </a:r>
            <a:endParaRPr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    封装：封装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对象的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属性和方法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，仅对外公开接口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    继承：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子类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继承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父类的属性和方法，使得子类对象(实例)具有父类的特征和行为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     多态：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不同类的对象对同一消息做出响应是不一样的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（大白话：同样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一个函数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不同的场景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下表现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不同形态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，简称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多态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38370" y="901700"/>
            <a:ext cx="6096317" cy="482282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什么是面向对象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编程思想、封装继承多态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面向对象的基本概念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类和对象概念、类和对象编程语法、</a:t>
            </a:r>
            <a:r>
              <a:rPr lang="en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self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</a:t>
            </a:r>
            <a:endParaRPr lang="zh-CN" altLang="en-US" sz="1600" b="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添加和获取对象属性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属性概念、类外部、类内部获取属性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魔法方法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概念、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</a:t>
            </a:r>
            <a:r>
              <a:rPr lang="en-US" altLang="zh-CN" sz="1600" b="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init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__str__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lang="en-US" altLang="zh-CN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__del__</a:t>
            </a:r>
            <a:endParaRPr lang="zh-CN" altLang="en-US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面向对象的综合案例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两个小案例</a:t>
            </a:r>
          </a:p>
        </p:txBody>
      </p:sp>
    </p:spTree>
    <p:extLst>
      <p:ext uri="{BB962C8B-B14F-4D97-AF65-F5344CB8AC3E}">
        <p14:creationId xmlns:p14="http://schemas.microsoft.com/office/powerpoint/2010/main" val="270602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什么是面向对象</a:t>
            </a:r>
          </a:p>
          <a:p>
            <a:r>
              <a:rPr lang="zh-CN" altLang="en-US" b="1" dirty="0">
                <a:solidFill>
                  <a:srgbClr val="AD2B26"/>
                </a:solidFill>
              </a:rPr>
              <a:t>面向对象的基本概念</a:t>
            </a:r>
            <a:endParaRPr lang="en-US" altLang="zh-CN" b="1" dirty="0">
              <a:solidFill>
                <a:srgbClr val="AD2B26"/>
              </a:solidFill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AD2B26"/>
                </a:solidFill>
              </a:rPr>
              <a:t>             </a:t>
            </a:r>
            <a:r>
              <a:rPr lang="zh-CN" altLang="en-US" sz="1600" dirty="0">
                <a:solidFill>
                  <a:srgbClr val="AD2B26"/>
                </a:solidFill>
              </a:rPr>
              <a:t>类和对象概念、类和对象编程语法、</a:t>
            </a:r>
            <a:r>
              <a:rPr lang="en-US" altLang="zh-CN" sz="1600" dirty="0">
                <a:solidFill>
                  <a:srgbClr val="AD2B26"/>
                </a:solidFill>
              </a:rPr>
              <a:t>self</a:t>
            </a:r>
            <a:r>
              <a:rPr lang="zh-CN" altLang="en-US" sz="1600" dirty="0">
                <a:solidFill>
                  <a:srgbClr val="AD2B26"/>
                </a:solidFill>
              </a:rPr>
              <a:t>的使用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添加和获取对象属性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魔法方法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面向对象的综合案例</a:t>
            </a:r>
            <a:endParaRPr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3550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342900" indent="-342900">
              <a:buFont typeface="+mj-lt"/>
            </a:pPr>
            <a:r>
              <a:rPr lang="zh-CN" altLang="en-US" dirty="0"/>
              <a:t>了解什么是类，什么是对象？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知道如何创建Python类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知道如何创建对象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知道调用方法的语法格式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知道self关键字是什么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3585" y="1467485"/>
            <a:ext cx="10459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Python是一门</a:t>
            </a:r>
            <a:r>
              <a:rPr sz="1600" b="1" dirty="0">
                <a:solidFill>
                  <a:srgbClr val="C00000"/>
                </a:solidFill>
                <a:ea typeface="Alibaba PuHuiTi R" pitchFamily="18" charset="-122"/>
              </a:rPr>
              <a:t>面向对象</a:t>
            </a: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的语言(也是一门面向过程的语言)。要掌握面向对象的基本语法，则首先需要掌握两个重要的概念：类、对象。</a:t>
            </a: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面向对象中的重要概念</a:t>
            </a:r>
          </a:p>
        </p:txBody>
      </p:sp>
      <p:pic>
        <p:nvPicPr>
          <p:cNvPr id="2" name="图片 1" descr="image-15111916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70" y="2097405"/>
            <a:ext cx="7183120" cy="4280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781172-7743-70A8-1593-274F83C40712}"/>
              </a:ext>
            </a:extLst>
          </p:cNvPr>
          <p:cNvSpPr txBox="1"/>
          <p:nvPr/>
        </p:nvSpPr>
        <p:spPr>
          <a:xfrm>
            <a:off x="4582159" y="2016442"/>
            <a:ext cx="5393055" cy="42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类：抽象的模板                          对象：具体的实体</a:t>
            </a:r>
            <a:endParaRPr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27212B-6ED6-AD8C-EDB4-BE9CE13F53C9}"/>
              </a:ext>
            </a:extLst>
          </p:cNvPr>
          <p:cNvSpPr txBox="1"/>
          <p:nvPr/>
        </p:nvSpPr>
        <p:spPr>
          <a:xfrm>
            <a:off x="4582159" y="6377940"/>
            <a:ext cx="5523866" cy="42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大白话：看不见、摸不着；           看得见、摸的着</a:t>
            </a:r>
            <a:endParaRPr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面向对象中的重要概念</a:t>
            </a:r>
          </a:p>
        </p:txBody>
      </p:sp>
      <p:sp>
        <p:nvSpPr>
          <p:cNvPr id="22" name="三角形 9"/>
          <p:cNvSpPr/>
          <p:nvPr/>
        </p:nvSpPr>
        <p:spPr>
          <a:xfrm rot="2651319">
            <a:off x="1014126" y="289912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6"/>
          <p:cNvSpPr txBox="1"/>
          <p:nvPr/>
        </p:nvSpPr>
        <p:spPr>
          <a:xfrm>
            <a:off x="4046055" y="3042707"/>
            <a:ext cx="2803525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类： 对现实事物的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抽象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描述</a:t>
            </a:r>
          </a:p>
        </p:txBody>
      </p:sp>
      <p:sp>
        <p:nvSpPr>
          <p:cNvPr id="24" name="矩形 23"/>
          <p:cNvSpPr/>
          <p:nvPr/>
        </p:nvSpPr>
        <p:spPr>
          <a:xfrm>
            <a:off x="1107440" y="2542540"/>
            <a:ext cx="10302240" cy="246634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07512" y="261501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重要概念</a:t>
            </a:r>
            <a:endParaRPr kumimoji="1" lang="en-US" altLang="zh-CN" sz="14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61615" y="2745686"/>
            <a:ext cx="1008063" cy="1008062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</a:p>
        </p:txBody>
      </p:sp>
      <p:sp>
        <p:nvSpPr>
          <p:cNvPr id="27" name="椭圆 26"/>
          <p:cNvSpPr/>
          <p:nvPr/>
        </p:nvSpPr>
        <p:spPr>
          <a:xfrm>
            <a:off x="7111145" y="3851221"/>
            <a:ext cx="1008063" cy="1008062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</a:p>
        </p:txBody>
      </p:sp>
      <p:sp>
        <p:nvSpPr>
          <p:cNvPr id="28" name="TextBox 6"/>
          <p:cNvSpPr txBox="1"/>
          <p:nvPr/>
        </p:nvSpPr>
        <p:spPr>
          <a:xfrm>
            <a:off x="3936365" y="4148455"/>
            <a:ext cx="2803525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对象： 现实事物的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具体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体现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9606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面向对象中的重要概念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90DD00-3889-A4E3-39E4-262840F8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9" y="1573717"/>
            <a:ext cx="11156541" cy="2069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DE409F-9F67-C539-55C3-C98660C1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39" y="3993173"/>
            <a:ext cx="2920469" cy="1849205"/>
          </a:xfrm>
          <a:prstGeom prst="rect">
            <a:avLst/>
          </a:prstGeom>
        </p:spPr>
      </p:pic>
      <p:pic>
        <p:nvPicPr>
          <p:cNvPr id="7" name="图片 6" descr="一群穿制服的人&#10;&#10;描述已自动生成">
            <a:extLst>
              <a:ext uri="{FF2B5EF4-FFF2-40B4-BE49-F238E27FC236}">
                <a16:creationId xmlns:a16="http://schemas.microsoft.com/office/drawing/2014/main" id="{7F6AE817-9B3E-60E9-496B-9E8FF372D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6" y="3903139"/>
            <a:ext cx="3548419" cy="2014780"/>
          </a:xfrm>
          <a:prstGeom prst="rect">
            <a:avLst/>
          </a:prstGeom>
        </p:spPr>
      </p:pic>
      <p:pic>
        <p:nvPicPr>
          <p:cNvPr id="8" name="图片 7" descr="小孩手里拿着鱼&#10;&#10;低可信度描述已自动生成">
            <a:extLst>
              <a:ext uri="{FF2B5EF4-FFF2-40B4-BE49-F238E27FC236}">
                <a16:creationId xmlns:a16="http://schemas.microsoft.com/office/drawing/2014/main" id="{79B4C1EB-DBBF-1E0B-0E64-1F0C5811D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95" y="3903139"/>
            <a:ext cx="2523704" cy="2014780"/>
          </a:xfrm>
          <a:prstGeom prst="rect">
            <a:avLst/>
          </a:prstGeom>
        </p:spPr>
      </p:pic>
      <p:pic>
        <p:nvPicPr>
          <p:cNvPr id="9" name="图片 8" descr="不同颜色的手机&#10;&#10;描述已自动生成">
            <a:extLst>
              <a:ext uri="{FF2B5EF4-FFF2-40B4-BE49-F238E27FC236}">
                <a16:creationId xmlns:a16="http://schemas.microsoft.com/office/drawing/2014/main" id="{6C88C8A6-50A5-DABB-2BE6-33D039540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99" y="3917633"/>
            <a:ext cx="2808540" cy="2000286"/>
          </a:xfrm>
          <a:prstGeom prst="rect">
            <a:avLst/>
          </a:prstGeom>
        </p:spPr>
      </p:pic>
      <p:pic>
        <p:nvPicPr>
          <p:cNvPr id="10" name="图形 9" descr="蜗牛 纯色填充">
            <a:extLst>
              <a:ext uri="{FF2B5EF4-FFF2-40B4-BE49-F238E27FC236}">
                <a16:creationId xmlns:a16="http://schemas.microsoft.com/office/drawing/2014/main" id="{8229F60F-40F8-20DE-0414-C284AA1C0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0565" y="1637030"/>
            <a:ext cx="10114280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 err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我们都知道</a:t>
            </a:r>
            <a:r>
              <a:rPr sz="1600" dirty="0" err="1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汽车是由汽车图纸生产出来</a:t>
            </a:r>
            <a:r>
              <a:rPr sz="1600" dirty="0" err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的，那么此处的</a:t>
            </a:r>
            <a:r>
              <a:rPr sz="1600" b="1" dirty="0" err="1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汽车图纸</a:t>
            </a:r>
            <a:r>
              <a:rPr sz="1600" dirty="0" err="1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就是一个</a:t>
            </a:r>
            <a:r>
              <a:rPr sz="1600" dirty="0" err="1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模板（即类</a:t>
            </a:r>
            <a:r>
              <a:rPr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），</a:t>
            </a:r>
            <a:r>
              <a:rPr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在汽车图纸上，</a:t>
            </a:r>
            <a:r>
              <a:rPr lang="zh-CN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指定规则：生产出来的汽车必须</a:t>
            </a:r>
            <a:r>
              <a:rPr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具有</a:t>
            </a:r>
            <a:r>
              <a:rPr sz="1600" b="1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跑起来</a:t>
            </a:r>
            <a:r>
              <a:rPr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的行为。</a:t>
            </a:r>
            <a:r>
              <a:rPr lang="zh-CN" altLang="en-US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这是</a:t>
            </a:r>
            <a:r>
              <a:rPr lang="zh-CN" altLang="en-US" sz="1600" b="1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抽象</a:t>
            </a:r>
            <a:r>
              <a:rPr lang="zh-CN" altLang="en-US" sz="1600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的概念模型。</a:t>
            </a:r>
          </a:p>
        </p:txBody>
      </p:sp>
      <p:pic>
        <p:nvPicPr>
          <p:cNvPr id="2" name="图片 1" descr="image-15112450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45" y="2562225"/>
            <a:ext cx="6848475" cy="3562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类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717495" y="204139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604" y="1659412"/>
            <a:ext cx="10302240" cy="131826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1114" y="1757202"/>
            <a:ext cx="1907540" cy="3009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类的基本语法格式</a:t>
            </a:r>
          </a:p>
        </p:txBody>
      </p:sp>
      <p:sp>
        <p:nvSpPr>
          <p:cNvPr id="21" name="TextBox 3"/>
          <p:cNvSpPr txBox="1"/>
          <p:nvPr/>
        </p:nvSpPr>
        <p:spPr>
          <a:xfrm>
            <a:off x="3905136" y="1780379"/>
            <a:ext cx="6244590" cy="10763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定义类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类名: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 定义方法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方法列表...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8626" y="2159043"/>
            <a:ext cx="1176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</a:rPr>
              <a:t>类：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07909" y="3537163"/>
            <a:ext cx="7177405" cy="460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定义一个汽车类，并有跑起来的行为。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9758" y="3396658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4C53126-CF38-7CBA-3725-FA20723659D8}"/>
              </a:ext>
            </a:extLst>
          </p:cNvPr>
          <p:cNvSpPr txBox="1"/>
          <p:nvPr/>
        </p:nvSpPr>
        <p:spPr>
          <a:xfrm>
            <a:off x="1245539" y="4512874"/>
            <a:ext cx="6244590" cy="132343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定义类</a:t>
            </a: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Car: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类方法</a:t>
            </a:r>
            <a:endParaRPr lang="e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run(self):</a:t>
            </a: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...")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形 11" descr="蜗牛 纯色填充">
            <a:extLst>
              <a:ext uri="{FF2B5EF4-FFF2-40B4-BE49-F238E27FC236}">
                <a16:creationId xmlns:a16="http://schemas.microsoft.com/office/drawing/2014/main" id="{D7B471C3-2F61-94C5-2C7B-45AF7DEC8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对象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1014126" y="241334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418590" y="2480114"/>
            <a:ext cx="6767513" cy="41402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ym typeface="+mn-ea"/>
              </a:rPr>
              <a:t>object</a:t>
            </a:r>
            <a:r>
              <a:rPr lang="zh-CN" altLang="en-US" sz="1400" dirty="0">
                <a:sym typeface="+mn-ea"/>
              </a:rPr>
              <a:t>，现实</a:t>
            </a:r>
            <a:r>
              <a:rPr lang="zh-CN" altLang="en-US" sz="1400" b="1" dirty="0">
                <a:solidFill>
                  <a:srgbClr val="C00000"/>
                </a:solidFill>
                <a:sym typeface="+mn-ea"/>
              </a:rPr>
              <a:t>具体</a:t>
            </a:r>
            <a:r>
              <a:rPr lang="zh-CN" altLang="en-US" sz="1400" dirty="0">
                <a:sym typeface="+mn-ea"/>
              </a:rPr>
              <a:t>业务逻辑的一个实体。</a:t>
            </a:r>
            <a:endParaRPr lang="zh-CN" altLang="en-US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7440" y="2056765"/>
            <a:ext cx="10302240" cy="10737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7512" y="212923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6320" y="1440865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通过汽车图纸生产出能跑起来的汽车实体（即对象）。</a:t>
            </a:r>
          </a:p>
        </p:txBody>
      </p:sp>
      <p:pic>
        <p:nvPicPr>
          <p:cNvPr id="4" name="图片 3" descr="image-15112955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95" y="2944495"/>
            <a:ext cx="4900930" cy="3524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对象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840771" y="1926897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44880" y="1544914"/>
            <a:ext cx="10412730" cy="142375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4390" y="1642704"/>
            <a:ext cx="1907540" cy="3009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对象的基本语法格式</a:t>
            </a:r>
          </a:p>
        </p:txBody>
      </p:sp>
      <p:sp>
        <p:nvSpPr>
          <p:cNvPr id="21" name="TextBox 3"/>
          <p:cNvSpPr txBox="1"/>
          <p:nvPr/>
        </p:nvSpPr>
        <p:spPr>
          <a:xfrm>
            <a:off x="4428490" y="1943694"/>
            <a:ext cx="6244590" cy="33718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=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6356" y="1866281"/>
            <a:ext cx="1990288" cy="426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对象实例化：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46337" y="3214329"/>
            <a:ext cx="7177405" cy="460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生产出一台可以跑起来的车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21957" y="3134954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7EA8FF6-DF1D-8018-9253-44E3D7DA67EE}"/>
              </a:ext>
            </a:extLst>
          </p:cNvPr>
          <p:cNvSpPr txBox="1"/>
          <p:nvPr/>
        </p:nvSpPr>
        <p:spPr>
          <a:xfrm>
            <a:off x="1794884" y="4121827"/>
            <a:ext cx="6244590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定义类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Car: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run(self):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...")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创建对象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=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 = Car()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调用行为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方法名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car.run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lang="e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86D164C-8288-0312-F335-A9227577C102}"/>
              </a:ext>
            </a:extLst>
          </p:cNvPr>
          <p:cNvSpPr txBox="1"/>
          <p:nvPr/>
        </p:nvSpPr>
        <p:spPr>
          <a:xfrm>
            <a:off x="4428490" y="2526540"/>
            <a:ext cx="6244590" cy="33718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对象名.方法名()		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0BF99C-446F-E92A-AB91-B160E5C73BA2}"/>
              </a:ext>
            </a:extLst>
          </p:cNvPr>
          <p:cNvSpPr txBox="1"/>
          <p:nvPr/>
        </p:nvSpPr>
        <p:spPr>
          <a:xfrm>
            <a:off x="2486356" y="2431187"/>
            <a:ext cx="1194558" cy="426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调用方法：</a:t>
            </a:r>
          </a:p>
        </p:txBody>
      </p:sp>
      <p:pic>
        <p:nvPicPr>
          <p:cNvPr id="14" name="图形 13" descr="蜗牛 纯色填充">
            <a:extLst>
              <a:ext uri="{FF2B5EF4-FFF2-40B4-BE49-F238E27FC236}">
                <a16:creationId xmlns:a16="http://schemas.microsoft.com/office/drawing/2014/main" id="{CE9901CD-2CB0-6376-D6DF-D9DDC64A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825" y="96109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self</a:t>
            </a:r>
            <a:r>
              <a:rPr dirty="0"/>
              <a:t>关键字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504825" y="1478280"/>
            <a:ext cx="577071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Self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python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内置的关键字，用于指向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对象实例本身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86836" y="2604336"/>
            <a:ext cx="7177405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  <a:sym typeface="+mn-ea"/>
              </a:rPr>
              <a:t>（</a:t>
            </a:r>
            <a:r>
              <a:rPr lang="en-US" altLang="zh-CN" sz="1600" dirty="0">
                <a:ea typeface="Alibaba PuHuiTi R" pitchFamily="18" charset="-122"/>
                <a:sym typeface="+mn-ea"/>
              </a:rPr>
              <a:t>2</a:t>
            </a:r>
            <a:r>
              <a:rPr lang="zh-CN" sz="1600" dirty="0">
                <a:ea typeface="Alibaba PuHuiTi R" pitchFamily="18" charset="-122"/>
                <a:sym typeface="+mn-ea"/>
              </a:rPr>
              <a:t>）创建多个对象，查看</a:t>
            </a:r>
            <a:r>
              <a:rPr lang="en-US" altLang="zh-CN" sz="1600" dirty="0">
                <a:ea typeface="Alibaba PuHuiTi R" pitchFamily="18" charset="-122"/>
                <a:sym typeface="+mn-ea"/>
              </a:rPr>
              <a:t>self</a:t>
            </a:r>
            <a:r>
              <a:rPr lang="zh-CN" altLang="en-US" sz="1600" dirty="0">
                <a:ea typeface="Alibaba PuHuiTi R" pitchFamily="18" charset="-122"/>
                <a:sym typeface="+mn-ea"/>
              </a:rPr>
              <a:t>的结果</a:t>
            </a:r>
            <a:r>
              <a:rPr lang="zh-CN" sz="1600" dirty="0">
                <a:ea typeface="Alibaba PuHuiTi R" pitchFamily="18" charset="-122"/>
                <a:sym typeface="+mn-ea"/>
              </a:rPr>
              <a:t>；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4825" y="2228508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86837" y="2024451"/>
            <a:ext cx="7177405" cy="460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1</a:t>
            </a:r>
            <a:r>
              <a:rPr lang="zh-CN" sz="1600" dirty="0">
                <a:ea typeface="Alibaba PuHuiTi R" pitchFamily="18" charset="-122"/>
              </a:rPr>
              <a:t>）了解</a:t>
            </a:r>
            <a:r>
              <a:rPr lang="en-US" altLang="zh-CN" sz="1600" dirty="0">
                <a:ea typeface="Alibaba PuHuiTi R" pitchFamily="18" charset="-122"/>
              </a:rPr>
              <a:t>self</a:t>
            </a:r>
            <a:r>
              <a:rPr lang="zh-CN" altLang="en-US" sz="1600" dirty="0">
                <a:ea typeface="Alibaba PuHuiTi R" pitchFamily="18" charset="-122"/>
              </a:rPr>
              <a:t>是什么，创建一个对象，输出对象名、</a:t>
            </a:r>
            <a:r>
              <a:rPr lang="en-US" altLang="zh-CN" sz="1600" dirty="0">
                <a:ea typeface="Alibaba PuHuiTi R" pitchFamily="18" charset="-122"/>
              </a:rPr>
              <a:t>self</a:t>
            </a:r>
            <a:r>
              <a:rPr lang="zh-CN" altLang="en-US" sz="1600" dirty="0">
                <a:ea typeface="Alibaba PuHuiTi R" pitchFamily="18" charset="-122"/>
              </a:rPr>
              <a:t>；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1D3E07F-F780-4566-4B72-35677D3DCC62}"/>
              </a:ext>
            </a:extLst>
          </p:cNvPr>
          <p:cNvSpPr txBox="1"/>
          <p:nvPr/>
        </p:nvSpPr>
        <p:spPr>
          <a:xfrm>
            <a:off x="655137" y="3545314"/>
            <a:ext cx="4505587" cy="329320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定义类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Car: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定义方法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run(self):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3.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打印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self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的值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f"self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的值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:{self}")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...")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4.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创建对象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1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 = Car() 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5.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输出对象结果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输出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:{car}") 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car.run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4BE8A13-D9A5-D6FF-03C8-2A36891EE942}"/>
              </a:ext>
            </a:extLst>
          </p:cNvPr>
          <p:cNvSpPr txBox="1"/>
          <p:nvPr/>
        </p:nvSpPr>
        <p:spPr>
          <a:xfrm>
            <a:off x="5592480" y="3545314"/>
            <a:ext cx="6244590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6.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创建对象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my_car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= Car() 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7.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输出对象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的结果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print(f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输出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my_car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}") 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my_car.run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lang="e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AD2B26"/>
                </a:solidFill>
              </a:rPr>
              <a:t>什么是面向对象</a:t>
            </a:r>
            <a:endParaRPr lang="en-US" altLang="zh-CN" b="1" dirty="0">
              <a:solidFill>
                <a:srgbClr val="AD2B26"/>
              </a:solidFill>
            </a:endParaRPr>
          </a:p>
          <a:p>
            <a:pPr marL="0" indent="0">
              <a:buNone/>
            </a:pPr>
            <a:r>
              <a:rPr lang="zh-CN" altLang="en-US" sz="18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</a:t>
            </a:r>
            <a:r>
              <a:rPr lang="zh-CN" altLang="en-US" sz="1600" b="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编程思想、封装继承多态</a:t>
            </a:r>
            <a:endParaRPr lang="zh-CN" altLang="en-US" sz="1600" b="1" dirty="0">
              <a:solidFill>
                <a:srgbClr val="AD2B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面向对象的基本概念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添加和获取对象属性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魔法方法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面向对象的综合案例</a:t>
            </a:r>
            <a:endParaRPr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501318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504825" y="96109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self</a:t>
            </a:r>
            <a:r>
              <a:rPr dirty="0"/>
              <a:t>关键字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504825" y="1478280"/>
            <a:ext cx="577071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Self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python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内置的关键字，用于指向</a:t>
            </a:r>
            <a:r>
              <a:rPr lang="zh-CN" altLang="en-US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对象实例本身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4825" y="2228508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07297" y="2299247"/>
            <a:ext cx="7177405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  <a:sym typeface="+mn-ea"/>
              </a:rPr>
              <a:t>在类内部调用方法。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41AB8A-3C3F-37CE-4EE4-16ACAC5E0EE8}"/>
              </a:ext>
            </a:extLst>
          </p:cNvPr>
          <p:cNvSpPr txBox="1"/>
          <p:nvPr/>
        </p:nvSpPr>
        <p:spPr>
          <a:xfrm>
            <a:off x="1093425" y="3119380"/>
            <a:ext cx="6597555" cy="329320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Car: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run(self):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...")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若在类的内部调用方法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 self.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方法名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work(self):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跑起来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self.run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 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创建对象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 = Car()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工作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car.work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lang="e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pic>
        <p:nvPicPr>
          <p:cNvPr id="7" name="图形 6" descr="蜗牛 纯色填充">
            <a:extLst>
              <a:ext uri="{FF2B5EF4-FFF2-40B4-BE49-F238E27FC236}">
                <a16:creationId xmlns:a16="http://schemas.microsoft.com/office/drawing/2014/main" id="{58737A0E-17D1-7A15-FFA7-D175A9C87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7462" y="1622265"/>
            <a:ext cx="9214230" cy="4219575"/>
          </a:xfrm>
        </p:spPr>
        <p:txBody>
          <a:bodyPr/>
          <a:lstStyle/>
          <a:p>
            <a:r>
              <a:rPr 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需求：</a:t>
            </a:r>
            <a:r>
              <a: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定义一个手机类，能开机、能关机、可以拍照。</a:t>
            </a:r>
            <a:endParaRPr lang="zh-CN" altLang="en-US" b="1" dirty="0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7462" y="2485147"/>
            <a:ext cx="4883150" cy="39160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B2EB395-510B-DF22-C8AE-CE69D8673F18}"/>
              </a:ext>
            </a:extLst>
          </p:cNvPr>
          <p:cNvSpPr txBox="1"/>
          <p:nvPr/>
        </p:nvSpPr>
        <p:spPr>
          <a:xfrm>
            <a:off x="6441185" y="2121299"/>
            <a:ext cx="5223353" cy="427809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定义类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Phone(object):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开机方法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def open(self):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手机能正常开机啦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~~~")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关机方法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close(self):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关机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睡觉啦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.")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拍照的方法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def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take_photo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我超自恋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就爱自拍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哈哈哈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创建对象并调用方法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phone = Phone()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phone.open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phone.take_photo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phone.close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lang="e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561060" y="773803"/>
            <a:ext cx="5788285" cy="389980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1</a:t>
            </a:r>
            <a:r>
              <a:rPr lang="zh-CN" altLang="en-US" dirty="0"/>
              <a:t> 用自己的话，说一说类和对象概念？</a:t>
            </a:r>
            <a:endParaRPr lang="en-US" altLang="zh-CN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25861C9-3282-088F-8ACE-5F80BF8A6CC1}"/>
              </a:ext>
            </a:extLst>
          </p:cNvPr>
          <p:cNvSpPr txBox="1"/>
          <p:nvPr/>
        </p:nvSpPr>
        <p:spPr>
          <a:xfrm>
            <a:off x="7664537" y="1833683"/>
            <a:ext cx="2409477" cy="10763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# 定义类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 类名: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# 定义方法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方法列表...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1E1E3B1-3A96-355D-5692-70156078AD6D}"/>
              </a:ext>
            </a:extLst>
          </p:cNvPr>
          <p:cNvSpPr txBox="1"/>
          <p:nvPr/>
        </p:nvSpPr>
        <p:spPr>
          <a:xfrm>
            <a:off x="7664537" y="3084075"/>
            <a:ext cx="2799720" cy="5847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=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方法名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()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A73673AF-D100-860C-3323-D87DBEF3FA67}"/>
              </a:ext>
            </a:extLst>
          </p:cNvPr>
          <p:cNvSpPr txBox="1">
            <a:spLocks/>
          </p:cNvSpPr>
          <p:nvPr/>
        </p:nvSpPr>
        <p:spPr>
          <a:xfrm>
            <a:off x="4685547" y="3006881"/>
            <a:ext cx="2496649" cy="292388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dirty="0"/>
              <a:t>3</a:t>
            </a:r>
            <a:r>
              <a:rPr lang="zh-CN" altLang="en-US" dirty="0"/>
              <a:t> 定义对象的方式</a:t>
            </a:r>
            <a:r>
              <a:rPr lang="en-US" altLang="zh-CN" dirty="0"/>
              <a:t>?</a:t>
            </a:r>
            <a:endParaRPr lang="zh-CN" altLang="en-US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C2CF387F-26A2-942C-94DF-2A82D898282E}"/>
              </a:ext>
            </a:extLst>
          </p:cNvPr>
          <p:cNvSpPr txBox="1">
            <a:spLocks/>
          </p:cNvSpPr>
          <p:nvPr/>
        </p:nvSpPr>
        <p:spPr>
          <a:xfrm>
            <a:off x="5143555" y="1441418"/>
            <a:ext cx="5239039" cy="348937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1600" dirty="0"/>
              <a:t>类是对</a:t>
            </a:r>
            <a:r>
              <a:rPr lang="zh-CN" altLang="en-US" sz="1600" dirty="0">
                <a:solidFill>
                  <a:srgbClr val="C00000"/>
                </a:solidFill>
              </a:rPr>
              <a:t>事物的抽象</a:t>
            </a:r>
            <a:r>
              <a:rPr lang="zh-CN" altLang="en-US" sz="1600" dirty="0"/>
              <a:t>，对象是对现实事物的</a:t>
            </a:r>
            <a:r>
              <a:rPr lang="zh-CN" altLang="en-US" sz="1600" dirty="0">
                <a:solidFill>
                  <a:srgbClr val="C00000"/>
                </a:solidFill>
              </a:rPr>
              <a:t>具体体现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FA259209-CBF9-0F22-AF0D-DB2F6B29D37C}"/>
              </a:ext>
            </a:extLst>
          </p:cNvPr>
          <p:cNvSpPr txBox="1">
            <a:spLocks/>
          </p:cNvSpPr>
          <p:nvPr/>
        </p:nvSpPr>
        <p:spPr>
          <a:xfrm>
            <a:off x="4623635" y="1933873"/>
            <a:ext cx="2733129" cy="26823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dirty="0"/>
              <a:t>2</a:t>
            </a:r>
            <a:r>
              <a:rPr lang="zh-CN" altLang="en-US" dirty="0"/>
              <a:t> 定义类的方式？ 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ED36D1E9-60AD-E2C5-DE32-50BF1EDBBC36}"/>
              </a:ext>
            </a:extLst>
          </p:cNvPr>
          <p:cNvSpPr txBox="1">
            <a:spLocks/>
          </p:cNvSpPr>
          <p:nvPr/>
        </p:nvSpPr>
        <p:spPr>
          <a:xfrm>
            <a:off x="4685547" y="3842917"/>
            <a:ext cx="5539309" cy="455322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dirty="0"/>
              <a:t>Sel</a:t>
            </a:r>
            <a:r>
              <a:rPr lang="en-US" altLang="zh-CN" dirty="0"/>
              <a:t>f</a:t>
            </a:r>
            <a:r>
              <a:rPr lang="zh-CN" altLang="en-US" dirty="0"/>
              <a:t>关键字的意义？为什么需要</a:t>
            </a:r>
            <a:r>
              <a:rPr lang="en-US" altLang="zh-CN" dirty="0"/>
              <a:t>self</a:t>
            </a:r>
            <a:r>
              <a:rPr lang="zh-CN" altLang="en-US" dirty="0"/>
              <a:t>关键字？ 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7CCE0592-0FC0-A38D-D21E-088F58B671D8}"/>
              </a:ext>
            </a:extLst>
          </p:cNvPr>
          <p:cNvSpPr txBox="1">
            <a:spLocks/>
          </p:cNvSpPr>
          <p:nvPr/>
        </p:nvSpPr>
        <p:spPr>
          <a:xfrm>
            <a:off x="5135244" y="4472306"/>
            <a:ext cx="5920683" cy="653691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python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内置的关键字，用于指向</a:t>
            </a:r>
            <a:r>
              <a:rPr lang="zh-CN" altLang="en-US" sz="1600" b="1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对象实例本身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个类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可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实例化多个对象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，用于区分</a:t>
            </a:r>
            <a:r>
              <a:rPr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哪个对象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Bebas"/>
              </a:rPr>
              <a:t>调用了类的方法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D58BDD17-C54F-80F5-1138-ABA83E394D97}"/>
              </a:ext>
            </a:extLst>
          </p:cNvPr>
          <p:cNvSpPr txBox="1">
            <a:spLocks/>
          </p:cNvSpPr>
          <p:nvPr/>
        </p:nvSpPr>
        <p:spPr>
          <a:xfrm>
            <a:off x="4946584" y="1471352"/>
            <a:ext cx="5539309" cy="455322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self</a:t>
            </a:r>
            <a:r>
              <a:rPr lang="zh-CN" altLang="en-US" dirty="0"/>
              <a:t>的常见作用：在类的内部调属性和方法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D0D861-C6BD-346F-60DB-0CB56D2C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462" y="2035993"/>
            <a:ext cx="4671868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什么是面向对象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面向对象的基本概念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rgbClr val="AD2B26"/>
                </a:solidFill>
                <a:sym typeface="+mn-ea"/>
              </a:rPr>
              <a:t>添加和获取对象属性</a:t>
            </a:r>
            <a:endParaRPr lang="en-US" altLang="zh-CN" b="1" dirty="0">
              <a:solidFill>
                <a:srgbClr val="AD2B26"/>
              </a:solidFill>
              <a:sym typeface="+mn-ea"/>
            </a:endParaRPr>
          </a:p>
          <a:p>
            <a:pPr lvl="1"/>
            <a:r>
              <a:rPr lang="zh-CN" altLang="en-US" sz="1600" b="0" dirty="0">
                <a:solidFill>
                  <a:srgbClr val="AD2B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+mn-ea"/>
              </a:rPr>
              <a:t>属性概念、类外部、类内部获取属性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魔法方法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面向对象的综合案例</a:t>
            </a:r>
            <a:endParaRPr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5" y="28473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知道如何添加对象属性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知道如何获取对象属性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什么是属性？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984281" y="215109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700530" y="2383790"/>
            <a:ext cx="905637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属性表示的是</a:t>
            </a:r>
            <a:r>
              <a:rPr lang="zh-CN" altLang="en-US" sz="1400" b="1" dirty="0">
                <a:solidFill>
                  <a:srgbClr val="C00000"/>
                </a:solidFill>
                <a:sym typeface="+mn-ea"/>
              </a:rPr>
              <a:t>固有特征</a:t>
            </a:r>
            <a:r>
              <a:rPr lang="zh-CN" altLang="en-US" sz="1400" dirty="0">
                <a:sym typeface="+mn-ea"/>
              </a:rPr>
              <a:t>，在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中使用</a:t>
            </a:r>
            <a:r>
              <a:rPr lang="zh-CN" altLang="en-US" sz="1400" b="1" dirty="0">
                <a:solidFill>
                  <a:srgbClr val="C00000"/>
                </a:solidFill>
                <a:sym typeface="+mn-ea"/>
              </a:rPr>
              <a:t>变量</a:t>
            </a:r>
            <a:r>
              <a:rPr lang="zh-CN" altLang="en-US" sz="1400" dirty="0">
                <a:sym typeface="+mn-ea"/>
              </a:rPr>
              <a:t>表示，例如人的姓名、年龄、身高、体重等，都是对象的属性。</a:t>
            </a:r>
            <a:endParaRPr lang="zh-CN" altLang="en-US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7595" y="1794510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77667" y="186698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15" y="2879725"/>
            <a:ext cx="3658235" cy="3576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类外面添加和获取对象属性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197050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4880" y="1613918"/>
            <a:ext cx="10302240" cy="89625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4952" y="1686388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设置属性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1390028" y="1910968"/>
            <a:ext cx="35591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对象名.属性 = 属性值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4754019" y="1779217"/>
            <a:ext cx="5930265" cy="583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car.color = "红色"	# 定义属性,并给属性color赋值</a:t>
            </a: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car.number = 4		# 给属性number赋值</a:t>
            </a:r>
          </a:p>
        </p:txBody>
      </p:sp>
      <p:sp>
        <p:nvSpPr>
          <p:cNvPr id="16" name="三角形 9">
            <a:extLst>
              <a:ext uri="{FF2B5EF4-FFF2-40B4-BE49-F238E27FC236}">
                <a16:creationId xmlns:a16="http://schemas.microsoft.com/office/drawing/2014/main" id="{99D50389-F248-B76F-38DD-DECDFB75D9B2}"/>
              </a:ext>
            </a:extLst>
          </p:cNvPr>
          <p:cNvSpPr/>
          <p:nvPr/>
        </p:nvSpPr>
        <p:spPr>
          <a:xfrm rot="2651319">
            <a:off x="851566" y="316380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5BA58F-89D0-D1B3-E086-DA92388BB27B}"/>
              </a:ext>
            </a:extLst>
          </p:cNvPr>
          <p:cNvSpPr/>
          <p:nvPr/>
        </p:nvSpPr>
        <p:spPr>
          <a:xfrm>
            <a:off x="944880" y="2807222"/>
            <a:ext cx="10302240" cy="934177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13DFF8-364F-34CD-02F2-7EC2126CFA01}"/>
              </a:ext>
            </a:extLst>
          </p:cNvPr>
          <p:cNvSpPr/>
          <p:nvPr/>
        </p:nvSpPr>
        <p:spPr>
          <a:xfrm>
            <a:off x="845185" y="2879612"/>
            <a:ext cx="1228090" cy="3009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获取属性值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5C403FE3-24D3-728D-B0B2-5FD51E6A8024}"/>
              </a:ext>
            </a:extLst>
          </p:cNvPr>
          <p:cNvSpPr txBox="1"/>
          <p:nvPr/>
        </p:nvSpPr>
        <p:spPr>
          <a:xfrm>
            <a:off x="1390262" y="3263902"/>
            <a:ext cx="35591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对象名.属性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2D6A083E-DBB1-37BF-2EF3-95C76BE26FB6}"/>
              </a:ext>
            </a:extLst>
          </p:cNvPr>
          <p:cNvSpPr txBox="1"/>
          <p:nvPr/>
        </p:nvSpPr>
        <p:spPr>
          <a:xfrm>
            <a:off x="4754253" y="3030269"/>
            <a:ext cx="5930265" cy="583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print("颜色:%s"%car.color)</a:t>
            </a:r>
          </a:p>
          <a:p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print("轮胎数:%d"%car.number)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01E1831-8758-92F4-EA1C-47C76251A4C2}"/>
              </a:ext>
            </a:extLst>
          </p:cNvPr>
          <p:cNvSpPr txBox="1"/>
          <p:nvPr/>
        </p:nvSpPr>
        <p:spPr>
          <a:xfrm>
            <a:off x="2500351" y="4085389"/>
            <a:ext cx="5838977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给车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设置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颜色为红色、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个轮胎，且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获取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属性值并输出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8CCC25B-072B-E143-D394-B079DC210469}"/>
              </a:ext>
            </a:extLst>
          </p:cNvPr>
          <p:cNvSpPr/>
          <p:nvPr/>
        </p:nvSpPr>
        <p:spPr>
          <a:xfrm>
            <a:off x="475628" y="4008470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DEA56B4A-94F9-69B0-8D06-FBA09555A705}"/>
              </a:ext>
            </a:extLst>
          </p:cNvPr>
          <p:cNvSpPr txBox="1"/>
          <p:nvPr/>
        </p:nvSpPr>
        <p:spPr>
          <a:xfrm>
            <a:off x="2500351" y="4941401"/>
            <a:ext cx="3260316" cy="181588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定义类</a:t>
            </a:r>
            <a:endParaRPr lang="e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Car:</a:t>
            </a: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run(self):</a:t>
            </a: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 = Car()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D3455F3-1421-2AD3-413E-052B4CD91BB6}"/>
              </a:ext>
            </a:extLst>
          </p:cNvPr>
          <p:cNvSpPr txBox="1"/>
          <p:nvPr/>
        </p:nvSpPr>
        <p:spPr>
          <a:xfrm>
            <a:off x="6431333" y="4704510"/>
            <a:ext cx="3260316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添加属性：</a:t>
            </a:r>
            <a:r>
              <a:rPr lang="en-US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对象名.属性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</a:t>
            </a:r>
            <a:r>
              <a:rPr lang="en-US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属性值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car.color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car.number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4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获取属性：对象名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车的颜色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car.color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}")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轮胎数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car.number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}")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类内部获取对象属性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717495" y="195072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0809" y="1594140"/>
            <a:ext cx="10302240" cy="62547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1114" y="1666530"/>
            <a:ext cx="1907540" cy="3009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类内部获取属性值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3286125" y="1691123"/>
            <a:ext cx="35591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self.属性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94138" y="2499194"/>
            <a:ext cx="7320280" cy="8299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sz="1600" dirty="0">
                <a:ea typeface="Alibaba PuHuiTi R" pitchFamily="18" charset="-122"/>
              </a:rPr>
              <a:t>在</a:t>
            </a:r>
            <a:r>
              <a:rPr lang="zh-CN" sz="1600" dirty="0">
                <a:solidFill>
                  <a:srgbClr val="C00000"/>
                </a:solidFill>
                <a:ea typeface="Alibaba PuHuiTi R" pitchFamily="18" charset="-122"/>
              </a:rPr>
              <a:t>类内部</a:t>
            </a:r>
            <a:r>
              <a:rPr lang="zh-CN" sz="1600" dirty="0">
                <a:ea typeface="Alibaba PuHuiTi R" pitchFamily="18" charset="-122"/>
              </a:rPr>
              <a:t>定义一个</a:t>
            </a:r>
            <a:r>
              <a:rPr lang="en-US" altLang="zh-CN" sz="1600" dirty="0">
                <a:solidFill>
                  <a:srgbClr val="C00000"/>
                </a:solidFill>
                <a:ea typeface="Alibaba PuHuiTi R" pitchFamily="18" charset="-122"/>
              </a:rPr>
              <a:t>show()</a:t>
            </a:r>
            <a:r>
              <a:rPr lang="zh-CN" altLang="en-US" sz="1600" dirty="0">
                <a:ea typeface="Alibaba PuHuiTi R" pitchFamily="18" charset="-122"/>
              </a:rPr>
              <a:t>方法</a:t>
            </a:r>
            <a:r>
              <a:rPr lang="zh-CN" sz="1600" dirty="0">
                <a:ea typeface="Alibaba PuHuiTi R" pitchFamily="18" charset="-122"/>
              </a:rPr>
              <a:t>来获取刚刚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给车设置颜色为红色、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个轮胎的属性值信息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9758" y="2605239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10C0CCF-AEB2-1F03-32B7-B5CC556D886D}"/>
              </a:ext>
            </a:extLst>
          </p:cNvPr>
          <p:cNvSpPr txBox="1"/>
          <p:nvPr/>
        </p:nvSpPr>
        <p:spPr>
          <a:xfrm>
            <a:off x="869758" y="3528863"/>
            <a:ext cx="4558453" cy="290518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Car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run(self):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能跑起来了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类内部定义类方法，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获取对象属性通过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show(self):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self.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车的颜色为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self.color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}")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车的轮胎个数为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self.number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}")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FD0DEE4-987A-3BE6-799E-4A968C2E8690}"/>
              </a:ext>
            </a:extLst>
          </p:cNvPr>
          <p:cNvSpPr txBox="1"/>
          <p:nvPr/>
        </p:nvSpPr>
        <p:spPr>
          <a:xfrm>
            <a:off x="5737594" y="3596522"/>
            <a:ext cx="5037982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 = Car()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设置对象属性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car.color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car.number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4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在类内部获取属性值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调用方法（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一定要注意调用位置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car.show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99965" y="2250440"/>
            <a:ext cx="6506210" cy="269621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dirty="0" err="1"/>
              <a:t>给对象添加属性值</a:t>
            </a:r>
            <a:r>
              <a:rPr lang="zh-CN" altLang="en-US" dirty="0"/>
              <a:t>的方式是？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 </a:t>
            </a:r>
            <a:r>
              <a:rPr dirty="0" err="1"/>
              <a:t>获取对象属性</a:t>
            </a:r>
            <a:r>
              <a:rPr lang="zh-CN" altLang="en-US" dirty="0"/>
              <a:t>的方式是？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037BA2F-BCCE-55FB-E481-0B5A45E92F6F}"/>
              </a:ext>
            </a:extLst>
          </p:cNvPr>
          <p:cNvSpPr txBox="1"/>
          <p:nvPr/>
        </p:nvSpPr>
        <p:spPr>
          <a:xfrm>
            <a:off x="5087937" y="3057661"/>
            <a:ext cx="5930265" cy="3385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对象名</a:t>
            </a:r>
            <a:r>
              <a:rPr lang="en-US" altLang="zh-CN" sz="1600" dirty="0">
                <a:solidFill>
                  <a:srgbClr val="C00000"/>
                </a:solidFill>
              </a:rPr>
              <a:t>.</a:t>
            </a:r>
            <a:r>
              <a:rPr lang="zh-CN" altLang="en-US" sz="1600" dirty="0">
                <a:solidFill>
                  <a:srgbClr val="C00000"/>
                </a:solidFill>
              </a:rPr>
              <a:t>属性 </a:t>
            </a:r>
            <a:r>
              <a:rPr lang="en-US" altLang="zh-CN" sz="1600" dirty="0"/>
              <a:t>= </a:t>
            </a:r>
            <a:r>
              <a:rPr lang="zh-CN" altLang="en-US" sz="1600" dirty="0"/>
              <a:t>属性值</a:t>
            </a:r>
            <a:endParaRPr lang="en-US" altLang="zh-CN" sz="160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362E44-05B7-C2F9-2D67-A33EE1A338AB}"/>
              </a:ext>
            </a:extLst>
          </p:cNvPr>
          <p:cNvSpPr txBox="1"/>
          <p:nvPr/>
        </p:nvSpPr>
        <p:spPr>
          <a:xfrm>
            <a:off x="5087937" y="4106040"/>
            <a:ext cx="5930265" cy="132343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类外部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类内部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属性名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形 7" descr="蜗牛 纯色填充">
            <a:extLst>
              <a:ext uri="{FF2B5EF4-FFF2-40B4-BE49-F238E27FC236}">
                <a16:creationId xmlns:a16="http://schemas.microsoft.com/office/drawing/2014/main" id="{AD84D9BA-F0DB-22DC-5FFA-88B148882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了解有哪些常见的编程思想？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理解什么是面向对象？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知道面向对象的三大特性有哪些？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什么是面向对象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面向对象的基本概念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添加和获取对象属性</a:t>
            </a:r>
          </a:p>
          <a:p>
            <a:r>
              <a:rPr lang="zh-CN" altLang="en-US" b="1" dirty="0">
                <a:solidFill>
                  <a:srgbClr val="AD2B26"/>
                </a:solidFill>
              </a:rPr>
              <a:t>魔法方法</a:t>
            </a:r>
            <a:endParaRPr lang="en-US" altLang="zh-CN" b="1" dirty="0">
              <a:solidFill>
                <a:srgbClr val="AD2B26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AD2B26"/>
                </a:solidFill>
              </a:rPr>
              <a:t>	</a:t>
            </a:r>
            <a:r>
              <a:rPr lang="zh-CN" altLang="en-US" b="1" dirty="0">
                <a:solidFill>
                  <a:srgbClr val="AD2B26"/>
                </a:solidFill>
              </a:rPr>
              <a:t>概念、</a:t>
            </a:r>
            <a:r>
              <a:rPr lang="en-US" altLang="zh-CN" b="1" dirty="0">
                <a:solidFill>
                  <a:srgbClr val="AD2B26"/>
                </a:solidFill>
              </a:rPr>
              <a:t>__</a:t>
            </a:r>
            <a:r>
              <a:rPr lang="en-US" altLang="zh-CN" b="1" dirty="0" err="1">
                <a:solidFill>
                  <a:srgbClr val="AD2B26"/>
                </a:solidFill>
              </a:rPr>
              <a:t>init</a:t>
            </a:r>
            <a:r>
              <a:rPr lang="en-US" altLang="zh-CN" b="1" dirty="0">
                <a:solidFill>
                  <a:srgbClr val="AD2B26"/>
                </a:solidFill>
              </a:rPr>
              <a:t>__</a:t>
            </a:r>
            <a:r>
              <a:rPr lang="zh-CN" altLang="en-US" b="1" dirty="0">
                <a:solidFill>
                  <a:srgbClr val="AD2B26"/>
                </a:solidFill>
              </a:rPr>
              <a:t>、</a:t>
            </a:r>
            <a:r>
              <a:rPr lang="en-US" altLang="zh-CN" b="1" dirty="0">
                <a:solidFill>
                  <a:srgbClr val="AD2B26"/>
                </a:solidFill>
              </a:rPr>
              <a:t>__str__</a:t>
            </a:r>
            <a:r>
              <a:rPr lang="zh-CN" altLang="en-US" b="1" dirty="0">
                <a:solidFill>
                  <a:srgbClr val="AD2B26"/>
                </a:solidFill>
              </a:rPr>
              <a:t>、</a:t>
            </a:r>
            <a:r>
              <a:rPr lang="en-US" altLang="zh-CN" b="1" dirty="0">
                <a:solidFill>
                  <a:srgbClr val="AD2B26"/>
                </a:solidFill>
              </a:rPr>
              <a:t>__del__</a:t>
            </a:r>
            <a:endParaRPr lang="zh-CN" altLang="en-US" b="1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面向对象的综合案例</a:t>
            </a:r>
            <a:endParaRPr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48" y="33185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342900" indent="-342900">
              <a:buFont typeface="+mj-lt"/>
            </a:pPr>
            <a:r>
              <a:rPr lang="zh-CN" altLang="en-US"/>
              <a:t>了解魔法方法是什么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知道__init__()方法的作用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知道__str__()方法的作用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知道__del__()方法的作用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魔法方法的概念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717495" y="257661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433744" y="2593415"/>
            <a:ext cx="90563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sz="1400" dirty="0">
                <a:sym typeface="+mn-ea"/>
              </a:rPr>
              <a:t>在Python中，有一些可以</a:t>
            </a:r>
            <a:r>
              <a:rPr sz="1400" dirty="0">
                <a:solidFill>
                  <a:srgbClr val="C00000"/>
                </a:solidFill>
                <a:sym typeface="+mn-ea"/>
              </a:rPr>
              <a:t>给Python类增加魔力的特殊方法</a:t>
            </a:r>
            <a:r>
              <a:rPr sz="1400" dirty="0">
                <a:sym typeface="+mn-ea"/>
              </a:rPr>
              <a:t>，它们</a:t>
            </a:r>
            <a:r>
              <a:rPr sz="1400" b="1" dirty="0">
                <a:solidFill>
                  <a:srgbClr val="C00000"/>
                </a:solidFill>
                <a:sym typeface="+mn-ea"/>
              </a:rPr>
              <a:t>总是被双下划线所包围</a:t>
            </a:r>
            <a:r>
              <a:rPr sz="1400" dirty="0">
                <a:sym typeface="+mn-ea"/>
              </a:rPr>
              <a:t>，我们称之为魔法方法。</a:t>
            </a:r>
          </a:p>
          <a:p>
            <a:pPr>
              <a:lnSpc>
                <a:spcPct val="150000"/>
              </a:lnSpc>
            </a:pPr>
            <a:r>
              <a:rPr sz="1400" b="1" dirty="0">
                <a:solidFill>
                  <a:srgbClr val="C00000"/>
                </a:solidFill>
                <a:sym typeface="+mn-ea"/>
              </a:rPr>
              <a:t>在特殊情况下会被自动调用</a:t>
            </a:r>
            <a:r>
              <a:rPr sz="1400" dirty="0">
                <a:sym typeface="+mn-ea"/>
              </a:rPr>
              <a:t>，不需要开发者手动去调用。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10809" y="2220035"/>
            <a:ext cx="10302240" cy="164592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0881" y="229250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特点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4717964" y="3447490"/>
            <a:ext cx="5930265" cy="33718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魔法方法名</a:t>
            </a:r>
            <a:r>
              <a:rPr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__init__()</a:t>
            </a:r>
            <a:r>
              <a:t>方法</a:t>
            </a:r>
          </a:p>
        </p:txBody>
      </p:sp>
      <p:sp>
        <p:nvSpPr>
          <p:cNvPr id="6" name="文本占位符 5"/>
          <p:cNvSpPr/>
          <p:nvPr/>
        </p:nvSpPr>
        <p:spPr>
          <a:xfrm>
            <a:off x="710565" y="2350770"/>
            <a:ext cx="10749915" cy="232664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思考一下：人出生时，就拥有姓名、年龄等属性，而面向对象是模拟现实世界</a:t>
            </a:r>
            <a:r>
              <a:rPr lang="zh-CN" altLang="en-US" dirty="0">
                <a:sym typeface="+mn-ea"/>
              </a:rPr>
              <a:t>；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能不能在创建对象时，就给对象赋值属性呢？能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06775" y="3733800"/>
            <a:ext cx="4306570" cy="8001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__init__()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__init__()</a:t>
            </a:r>
            <a:r>
              <a:t>方法</a:t>
            </a:r>
          </a:p>
        </p:txBody>
      </p:sp>
      <p:sp>
        <p:nvSpPr>
          <p:cNvPr id="25" name="椭圆 24"/>
          <p:cNvSpPr/>
          <p:nvPr/>
        </p:nvSpPr>
        <p:spPr>
          <a:xfrm>
            <a:off x="3666592" y="2561218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A</a:t>
            </a:r>
            <a:endParaRPr lang="zh-CN" altLang="en-US" sz="2800" b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06890" y="2561218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B</a:t>
            </a:r>
            <a:endParaRPr lang="zh-CN" altLang="en-US" sz="2800" b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20099" y="4476273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无参数情况</a:t>
            </a:r>
          </a:p>
        </p:txBody>
      </p:sp>
      <p:sp>
        <p:nvSpPr>
          <p:cNvPr id="30" name="矩形 29"/>
          <p:cNvSpPr/>
          <p:nvPr/>
        </p:nvSpPr>
        <p:spPr>
          <a:xfrm>
            <a:off x="6160397" y="4476273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有参数情况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3342447" y="5106689"/>
            <a:ext cx="2273959" cy="79643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不需要外面传递参数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，初始化属性值</a:t>
            </a:r>
          </a:p>
        </p:txBody>
      </p:sp>
      <p:sp>
        <p:nvSpPr>
          <p:cNvPr id="34" name="TextBox 17"/>
          <p:cNvSpPr txBox="1"/>
          <p:nvPr/>
        </p:nvSpPr>
        <p:spPr>
          <a:xfrm>
            <a:off x="6089551" y="5106689"/>
            <a:ext cx="2273959" cy="79643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当需要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外面传递参数，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初始化属性值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950626" y="189391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666875" y="1910715"/>
            <a:ext cx="905637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sz="1400" dirty="0">
                <a:sym typeface="+mn-ea"/>
              </a:rPr>
              <a:t>在Python中，</a:t>
            </a:r>
            <a:r>
              <a:rPr lang="zh-CN" sz="1400" dirty="0">
                <a:sym typeface="+mn-ea"/>
              </a:rPr>
              <a:t>当</a:t>
            </a:r>
            <a:r>
              <a:rPr lang="zh-CN" sz="1400" b="1" dirty="0">
                <a:solidFill>
                  <a:srgbClr val="C00000"/>
                </a:solidFill>
                <a:sym typeface="+mn-ea"/>
              </a:rPr>
              <a:t>新创建一个对象时，则会自动触发</a:t>
            </a:r>
            <a:r>
              <a:rPr lang="en-US" altLang="zh-CN" sz="1400" b="1" dirty="0">
                <a:solidFill>
                  <a:srgbClr val="C00000"/>
                </a:solidFill>
                <a:sym typeface="+mn-ea"/>
              </a:rPr>
              <a:t>__init__()</a:t>
            </a:r>
            <a:r>
              <a:rPr sz="1400" b="1" dirty="0">
                <a:solidFill>
                  <a:srgbClr val="C00000"/>
                </a:solidFill>
                <a:sym typeface="+mn-ea"/>
              </a:rPr>
              <a:t>魔法方法</a:t>
            </a:r>
            <a:r>
              <a:rPr sz="1400" dirty="0">
                <a:sym typeface="+mn-ea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43940" y="1537335"/>
            <a:ext cx="10302240" cy="8832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44012" y="160980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自动调用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__init__()</a:t>
            </a:r>
            <a:r>
              <a:t>方法</a:t>
            </a:r>
          </a:p>
        </p:txBody>
      </p:sp>
      <p:sp>
        <p:nvSpPr>
          <p:cNvPr id="21" name="椭圆 20"/>
          <p:cNvSpPr/>
          <p:nvPr/>
        </p:nvSpPr>
        <p:spPr>
          <a:xfrm>
            <a:off x="9646920" y="1268161"/>
            <a:ext cx="1762760" cy="602615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无参数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06700" y="1641223"/>
            <a:ext cx="7177405" cy="460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  <a:sym typeface="+mn-ea"/>
              </a:rPr>
              <a:t>例如，给车这个对象</a:t>
            </a:r>
            <a:r>
              <a:rPr sz="1600" b="1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默认</a:t>
            </a:r>
            <a:r>
              <a:rPr sz="1600" dirty="0">
                <a:ea typeface="Alibaba PuHuiTi R" pitchFamily="18" charset="-122"/>
                <a:sym typeface="+mn-ea"/>
              </a:rPr>
              <a:t>设置color(颜色)和number(</a:t>
            </a:r>
            <a:r>
              <a:rPr sz="1600" dirty="0" err="1">
                <a:ea typeface="Alibaba PuHuiTi R" pitchFamily="18" charset="-122"/>
                <a:sym typeface="+mn-ea"/>
              </a:rPr>
              <a:t>轮胎数</a:t>
            </a:r>
            <a:r>
              <a:rPr sz="1600" dirty="0">
                <a:ea typeface="Alibaba PuHuiTi R" pitchFamily="18" charset="-122"/>
                <a:sym typeface="+mn-ea"/>
              </a:rPr>
              <a:t>)</a:t>
            </a:r>
            <a:r>
              <a:rPr lang="zh-CN" altLang="en-US" sz="1600" dirty="0">
                <a:ea typeface="Alibaba PuHuiTi R" pitchFamily="18" charset="-122"/>
                <a:sym typeface="+mn-ea"/>
              </a:rPr>
              <a:t>为黑色</a:t>
            </a:r>
            <a:r>
              <a:rPr sz="1600" dirty="0">
                <a:ea typeface="Alibaba PuHuiTi R" pitchFamily="18" charset="-122"/>
                <a:sym typeface="+mn-ea"/>
              </a:rPr>
              <a:t>、3个轮胎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320" y="1561848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49F24C6-0B50-1AF5-8796-15F139ACEA67}"/>
              </a:ext>
            </a:extLst>
          </p:cNvPr>
          <p:cNvSpPr txBox="1"/>
          <p:nvPr/>
        </p:nvSpPr>
        <p:spPr>
          <a:xfrm>
            <a:off x="2344737" y="2284280"/>
            <a:ext cx="5930265" cy="452431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#</a:t>
            </a:r>
            <a:r>
              <a:rPr lang="zh-CN" altLang="en-US" sz="1600" dirty="0"/>
              <a:t> 定义类</a:t>
            </a:r>
            <a:endParaRPr lang="en-US" altLang="zh-CN" sz="1600" dirty="0"/>
          </a:p>
          <a:p>
            <a:r>
              <a:rPr lang="zh-CN" altLang="en-US" sz="1600" dirty="0"/>
              <a:t>class Car:</a:t>
            </a:r>
          </a:p>
          <a:p>
            <a:r>
              <a:rPr lang="zh-CN" altLang="en-US" sz="1600" dirty="0"/>
              <a:t>    # 初始化：无参数，类内部直接赋值</a:t>
            </a:r>
          </a:p>
          <a:p>
            <a:r>
              <a:rPr lang="zh-CN" altLang="en-US" sz="1600" dirty="0"/>
              <a:t>    def __init__(self):</a:t>
            </a:r>
          </a:p>
          <a:p>
            <a:r>
              <a:rPr lang="zh-CN" altLang="en-US" sz="1600" dirty="0"/>
              <a:t>        </a:t>
            </a:r>
            <a:r>
              <a:rPr lang="zh-CN" altLang="en-US" sz="1600" dirty="0">
                <a:solidFill>
                  <a:srgbClr val="C00000"/>
                </a:solidFill>
              </a:rPr>
              <a:t>self.color </a:t>
            </a:r>
            <a:r>
              <a:rPr lang="zh-CN" altLang="en-US" sz="1600" dirty="0"/>
              <a:t>= "Black"</a:t>
            </a:r>
          </a:p>
          <a:p>
            <a:r>
              <a:rPr lang="zh-CN" altLang="en-US" sz="1600" dirty="0"/>
              <a:t>        </a:t>
            </a:r>
            <a:r>
              <a:rPr lang="zh-CN" altLang="en-US" sz="1600" dirty="0">
                <a:solidFill>
                  <a:srgbClr val="C00000"/>
                </a:solidFill>
              </a:rPr>
              <a:t>self.number </a:t>
            </a:r>
            <a:r>
              <a:rPr lang="zh-CN" altLang="en-US" sz="1600" dirty="0"/>
              <a:t>= 3</a:t>
            </a:r>
          </a:p>
          <a:p>
            <a:endParaRPr lang="zh-CN" altLang="en-US" sz="1600" dirty="0"/>
          </a:p>
          <a:p>
            <a:r>
              <a:rPr lang="zh-CN" altLang="en-US" sz="1600" dirty="0"/>
              <a:t>    # 类内部访问   self.属性</a:t>
            </a:r>
          </a:p>
          <a:p>
            <a:r>
              <a:rPr lang="zh-CN" altLang="en-US" sz="1600" dirty="0"/>
              <a:t>    def show(self):</a:t>
            </a:r>
          </a:p>
          <a:p>
            <a:r>
              <a:rPr lang="zh-CN" altLang="en-US" sz="1600" dirty="0"/>
              <a:t>        # 对象名.属性  = self.属性</a:t>
            </a:r>
          </a:p>
          <a:p>
            <a:r>
              <a:rPr lang="zh-CN" altLang="en-US" sz="1600" dirty="0"/>
              <a:t>        print(f"车的颜色为:{</a:t>
            </a:r>
            <a:r>
              <a:rPr lang="zh-CN" altLang="en-US" sz="1600" dirty="0">
                <a:solidFill>
                  <a:srgbClr val="C00000"/>
                </a:solidFill>
              </a:rPr>
              <a:t>self.color</a:t>
            </a:r>
            <a:r>
              <a:rPr lang="zh-CN" altLang="en-US" sz="1600" dirty="0"/>
              <a:t>}")</a:t>
            </a:r>
          </a:p>
          <a:p>
            <a:r>
              <a:rPr lang="zh-CN" altLang="en-US" sz="1600" dirty="0"/>
              <a:t>        print(f"车的轮胎个数为:{</a:t>
            </a:r>
            <a:r>
              <a:rPr lang="zh-CN" altLang="en-US" sz="1600" dirty="0">
                <a:solidFill>
                  <a:srgbClr val="C00000"/>
                </a:solidFill>
              </a:rPr>
              <a:t>self.number</a:t>
            </a:r>
            <a:r>
              <a:rPr lang="zh-CN" altLang="en-US" sz="1600" dirty="0"/>
              <a:t>}")</a:t>
            </a:r>
          </a:p>
          <a:p>
            <a:endParaRPr lang="zh-CN" altLang="en-US" sz="1600" dirty="0"/>
          </a:p>
          <a:p>
            <a:r>
              <a:rPr lang="zh-CN" altLang="en-US" sz="1600" dirty="0"/>
              <a:t>car = Car()</a:t>
            </a:r>
          </a:p>
          <a:p>
            <a:r>
              <a:rPr lang="zh-CN" altLang="en-US" sz="1600" dirty="0"/>
              <a:t># 类外面访问属性:  </a:t>
            </a:r>
            <a:r>
              <a:rPr lang="zh-CN" altLang="en-US" sz="1600" dirty="0">
                <a:solidFill>
                  <a:srgbClr val="C00000"/>
                </a:solidFill>
              </a:rPr>
              <a:t>对象名.属性</a:t>
            </a:r>
          </a:p>
          <a:p>
            <a:r>
              <a:rPr lang="zh-CN" altLang="en-US" sz="1600" dirty="0"/>
              <a:t>print(f"类外面访问属性:{</a:t>
            </a:r>
            <a:r>
              <a:rPr lang="zh-CN" altLang="en-US" sz="1600" dirty="0">
                <a:solidFill>
                  <a:srgbClr val="C00000"/>
                </a:solidFill>
              </a:rPr>
              <a:t>car.color</a:t>
            </a:r>
            <a:r>
              <a:rPr lang="zh-CN" altLang="en-US" sz="1600" dirty="0"/>
              <a:t>}")</a:t>
            </a:r>
            <a:endParaRPr lang="en-US" altLang="zh-CN" sz="1600" dirty="0"/>
          </a:p>
          <a:p>
            <a:r>
              <a:rPr lang="zh-CN" altLang="en-US" sz="1600" dirty="0"/>
              <a:t># 调用方法： 对象名.方法名()</a:t>
            </a:r>
          </a:p>
          <a:p>
            <a:r>
              <a:rPr lang="zh-CN" altLang="en-US" sz="1600" dirty="0"/>
              <a:t>car.show()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__init__()</a:t>
            </a:r>
            <a:r>
              <a:t>方法</a:t>
            </a:r>
          </a:p>
        </p:txBody>
      </p:sp>
      <p:sp>
        <p:nvSpPr>
          <p:cNvPr id="21" name="椭圆 20"/>
          <p:cNvSpPr/>
          <p:nvPr/>
        </p:nvSpPr>
        <p:spPr>
          <a:xfrm>
            <a:off x="8653070" y="1236718"/>
            <a:ext cx="1762760" cy="602615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有参数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71750" y="1747893"/>
            <a:ext cx="7506970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  <a:sym typeface="+mn-ea"/>
              </a:rPr>
              <a:t>例如，通过</a:t>
            </a:r>
            <a:r>
              <a:rPr sz="1600" b="1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外部</a:t>
            </a:r>
            <a:r>
              <a:rPr sz="1600" dirty="0">
                <a:ea typeface="Alibaba PuHuiTi R" pitchFamily="18" charset="-122"/>
                <a:sym typeface="+mn-ea"/>
              </a:rPr>
              <a:t>给车这个对象设置color(</a:t>
            </a:r>
            <a:r>
              <a:rPr sz="1600" dirty="0" err="1">
                <a:ea typeface="Alibaba PuHuiTi R" pitchFamily="18" charset="-122"/>
                <a:sym typeface="+mn-ea"/>
              </a:rPr>
              <a:t>颜色</a:t>
            </a:r>
            <a:r>
              <a:rPr sz="1600" dirty="0">
                <a:ea typeface="Alibaba PuHuiTi R" pitchFamily="18" charset="-122"/>
                <a:sym typeface="+mn-ea"/>
              </a:rPr>
              <a:t>)</a:t>
            </a:r>
            <a:r>
              <a:rPr lang="zh-CN" altLang="en-US" sz="1600" dirty="0">
                <a:ea typeface="Alibaba PuHuiTi R" pitchFamily="18" charset="-122"/>
                <a:sym typeface="+mn-ea"/>
              </a:rPr>
              <a:t>为黑色</a:t>
            </a:r>
            <a:r>
              <a:rPr sz="1600" dirty="0">
                <a:ea typeface="Alibaba PuHuiTi R" pitchFamily="18" charset="-122"/>
                <a:sym typeface="+mn-ea"/>
              </a:rPr>
              <a:t>、number(轮胎数)</a:t>
            </a:r>
            <a:r>
              <a:rPr lang="zh-CN" sz="1600" dirty="0">
                <a:ea typeface="Alibaba PuHuiTi R" pitchFamily="18" charset="-122"/>
                <a:sym typeface="+mn-ea"/>
              </a:rPr>
              <a:t>为</a:t>
            </a:r>
            <a:r>
              <a:rPr lang="en-US" altLang="zh-CN" sz="1600" dirty="0">
                <a:ea typeface="Alibaba PuHuiTi R" pitchFamily="18" charset="-122"/>
                <a:sym typeface="+mn-ea"/>
              </a:rPr>
              <a:t>6</a:t>
            </a:r>
            <a:r>
              <a:rPr lang="zh-CN" altLang="en-US" sz="1600" dirty="0">
                <a:ea typeface="Alibaba PuHuiTi R" pitchFamily="18" charset="-122"/>
                <a:sym typeface="+mn-ea"/>
              </a:rPr>
              <a:t>个轮胎</a:t>
            </a:r>
            <a:r>
              <a:rPr sz="1600" dirty="0"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47370" y="1668518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FE353F8-C356-48DE-AE56-6D64AB85215A}"/>
              </a:ext>
            </a:extLst>
          </p:cNvPr>
          <p:cNvSpPr txBox="1"/>
          <p:nvPr/>
        </p:nvSpPr>
        <p:spPr>
          <a:xfrm>
            <a:off x="2362667" y="2576995"/>
            <a:ext cx="5930265" cy="280076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#</a:t>
            </a:r>
            <a:r>
              <a:rPr lang="zh-CN" altLang="en-US" sz="1600" dirty="0"/>
              <a:t> 创建类</a:t>
            </a:r>
            <a:endParaRPr lang="en" altLang="zh-CN" sz="1600" dirty="0"/>
          </a:p>
          <a:p>
            <a:r>
              <a:rPr lang="en" altLang="zh-CN" sz="1600" dirty="0"/>
              <a:t>class Car: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#</a:t>
            </a:r>
            <a:r>
              <a:rPr lang="zh-CN" altLang="en-US" sz="1600" dirty="0"/>
              <a:t> 初始化：有参数，参数通过外部传递</a:t>
            </a:r>
            <a:endParaRPr lang="en" altLang="zh-CN" sz="1600" dirty="0"/>
          </a:p>
          <a:p>
            <a:r>
              <a:rPr lang="en" altLang="zh-CN" sz="1600" dirty="0"/>
              <a:t>    def __</a:t>
            </a:r>
            <a:r>
              <a:rPr lang="en" altLang="zh-CN" sz="1600" dirty="0" err="1"/>
              <a:t>init</a:t>
            </a:r>
            <a:r>
              <a:rPr lang="en" altLang="zh-CN" sz="1600" dirty="0"/>
              <a:t>__(</a:t>
            </a:r>
            <a:r>
              <a:rPr lang="en" altLang="zh-CN" sz="1600" dirty="0" err="1"/>
              <a:t>self,color,number</a:t>
            </a:r>
            <a:r>
              <a:rPr lang="en" altLang="zh-CN" sz="1600" dirty="0"/>
              <a:t>):</a:t>
            </a:r>
          </a:p>
          <a:p>
            <a:r>
              <a:rPr lang="en" altLang="zh-CN" sz="1600" dirty="0"/>
              <a:t>        </a:t>
            </a:r>
            <a:r>
              <a:rPr lang="en" altLang="zh-CN" sz="1600" dirty="0" err="1"/>
              <a:t>self.color</a:t>
            </a:r>
            <a:r>
              <a:rPr lang="en" altLang="zh-CN" sz="1600" dirty="0"/>
              <a:t> = color</a:t>
            </a:r>
          </a:p>
          <a:p>
            <a:r>
              <a:rPr lang="en" altLang="zh-CN" sz="1600" dirty="0"/>
              <a:t>        </a:t>
            </a:r>
            <a:r>
              <a:rPr lang="en" altLang="zh-CN" sz="1600" dirty="0" err="1"/>
              <a:t>self.number</a:t>
            </a:r>
            <a:r>
              <a:rPr lang="en" altLang="zh-CN" sz="1600" dirty="0"/>
              <a:t> = number</a:t>
            </a:r>
          </a:p>
          <a:p>
            <a:endParaRPr lang="en" altLang="zh-CN" sz="1600" dirty="0"/>
          </a:p>
          <a:p>
            <a:r>
              <a:rPr lang="en-US" altLang="zh-CN" sz="1600" dirty="0"/>
              <a:t>#</a:t>
            </a:r>
            <a:r>
              <a:rPr lang="zh-CN" altLang="en-US" sz="1600" dirty="0"/>
              <a:t> 创建对象，并向</a:t>
            </a:r>
            <a:r>
              <a:rPr lang="en-US" altLang="zh-CN" sz="1600" dirty="0"/>
              <a:t>__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__</a:t>
            </a:r>
            <a:r>
              <a:rPr lang="zh-CN" altLang="en-US" sz="1600" dirty="0"/>
              <a:t>传递参数</a:t>
            </a:r>
            <a:endParaRPr lang="en" altLang="zh-CN" sz="1600" dirty="0"/>
          </a:p>
          <a:p>
            <a:r>
              <a:rPr lang="en" altLang="zh-CN" sz="1600" dirty="0"/>
              <a:t>car = Car("Red",4)</a:t>
            </a:r>
          </a:p>
          <a:p>
            <a:r>
              <a:rPr lang="en" altLang="zh-CN" sz="1600" dirty="0"/>
              <a:t># </a:t>
            </a:r>
            <a:r>
              <a:rPr lang="zh-CN" altLang="en-US" sz="1600" dirty="0"/>
              <a:t>获取属性值</a:t>
            </a:r>
          </a:p>
          <a:p>
            <a:r>
              <a:rPr lang="en" altLang="zh-CN" sz="1600" dirty="0"/>
              <a:t>print(</a:t>
            </a:r>
            <a:r>
              <a:rPr lang="en" altLang="zh-CN" sz="1600" dirty="0" err="1"/>
              <a:t>car.number</a:t>
            </a:r>
            <a:r>
              <a:rPr lang="en" altLang="zh-CN" sz="1600" dirty="0"/>
              <a:t>)  </a:t>
            </a:r>
            <a:endParaRPr lang="zh-CN" altLang="en-US" sz="16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C557D2-E432-EF0F-74D7-76F1B813E848}"/>
              </a:ext>
            </a:extLst>
          </p:cNvPr>
          <p:cNvSpPr/>
          <p:nvPr/>
        </p:nvSpPr>
        <p:spPr>
          <a:xfrm>
            <a:off x="2362666" y="5879631"/>
            <a:ext cx="3858839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思考：上述代码的执行顺序？</a:t>
            </a:r>
          </a:p>
        </p:txBody>
      </p:sp>
      <p:pic>
        <p:nvPicPr>
          <p:cNvPr id="9" name="图形 8" descr="蜗牛 纯色填充">
            <a:extLst>
              <a:ext uri="{FF2B5EF4-FFF2-40B4-BE49-F238E27FC236}">
                <a16:creationId xmlns:a16="http://schemas.microsoft.com/office/drawing/2014/main" id="{E1F9E315-F420-9945-3423-2B710946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610951" y="68169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__str__()</a:t>
            </a:r>
            <a:r>
              <a:t>方法</a:t>
            </a:r>
          </a:p>
        </p:txBody>
      </p:sp>
      <p:sp>
        <p:nvSpPr>
          <p:cNvPr id="6" name="文本占位符 5"/>
          <p:cNvSpPr/>
          <p:nvPr/>
        </p:nvSpPr>
        <p:spPr>
          <a:xfrm>
            <a:off x="909250" y="1278255"/>
            <a:ext cx="10749915" cy="232664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56FCC958-16B6-78E0-55F5-82FD398DFBEF}"/>
              </a:ext>
            </a:extLst>
          </p:cNvPr>
          <p:cNvSpPr/>
          <p:nvPr/>
        </p:nvSpPr>
        <p:spPr>
          <a:xfrm rot="2651319">
            <a:off x="617566" y="155546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61D4E-8494-2598-74CB-D12CF8AFF3B0}"/>
              </a:ext>
            </a:extLst>
          </p:cNvPr>
          <p:cNvSpPr txBox="1"/>
          <p:nvPr/>
        </p:nvSpPr>
        <p:spPr>
          <a:xfrm>
            <a:off x="1333815" y="1572260"/>
            <a:ext cx="9375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ea"/>
              </a:rPr>
              <a:t>当使用</a:t>
            </a:r>
            <a:r>
              <a:rPr lang="en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输出对象时，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默认打印对象的内存地址</a:t>
            </a:r>
            <a:r>
              <a:rPr lang="zh-CN" altLang="en-US" dirty="0">
                <a:sym typeface="+mn-ea"/>
              </a:rPr>
              <a:t>；如实现了</a:t>
            </a:r>
            <a:r>
              <a:rPr lang="en-US" altLang="zh-CN" dirty="0">
                <a:sym typeface="+mn-ea"/>
              </a:rPr>
              <a:t>__</a:t>
            </a:r>
            <a:r>
              <a:rPr lang="en" altLang="zh-CN" dirty="0">
                <a:sym typeface="+mn-ea"/>
              </a:rPr>
              <a:t>str__()</a:t>
            </a:r>
            <a:r>
              <a:rPr lang="zh-CN" altLang="en-US" dirty="0">
                <a:sym typeface="+mn-ea"/>
              </a:rPr>
              <a:t>方法，</a:t>
            </a:r>
            <a:r>
              <a:rPr lang="en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就自动调用该魔法方法</a:t>
            </a:r>
            <a:r>
              <a:rPr dirty="0">
                <a:sym typeface="+mn-ea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94CD03-4D2C-5E9D-F056-0072BE1E5CD0}"/>
              </a:ext>
            </a:extLst>
          </p:cNvPr>
          <p:cNvSpPr/>
          <p:nvPr/>
        </p:nvSpPr>
        <p:spPr>
          <a:xfrm>
            <a:off x="710880" y="1198880"/>
            <a:ext cx="10302240" cy="181927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43C48B-B8BA-392E-BF87-05031DD36A1C}"/>
              </a:ext>
            </a:extLst>
          </p:cNvPr>
          <p:cNvSpPr/>
          <p:nvPr/>
        </p:nvSpPr>
        <p:spPr>
          <a:xfrm>
            <a:off x="610952" y="127135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自动调用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07976E-B94C-FFB7-0392-EE1D4401D4CC}"/>
              </a:ext>
            </a:extLst>
          </p:cNvPr>
          <p:cNvSpPr txBox="1"/>
          <p:nvPr/>
        </p:nvSpPr>
        <p:spPr>
          <a:xfrm>
            <a:off x="3607350" y="2081932"/>
            <a:ext cx="5930265" cy="8299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 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# ...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return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00C743-3ACE-2EFF-02FB-02739F6586CA}"/>
              </a:ext>
            </a:extLst>
          </p:cNvPr>
          <p:cNvSpPr txBox="1"/>
          <p:nvPr/>
        </p:nvSpPr>
        <p:spPr>
          <a:xfrm>
            <a:off x="3170624" y="3276546"/>
            <a:ext cx="7177405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sz="1600" dirty="0">
                <a:ea typeface="Alibaba PuHuiTi R" pitchFamily="18" charset="-122"/>
              </a:rPr>
              <a:t>在</a:t>
            </a:r>
            <a:r>
              <a:rPr sz="1600" dirty="0" err="1">
                <a:ea typeface="Alibaba PuHuiTi R" pitchFamily="18" charset="-122"/>
              </a:rPr>
              <a:t>输出</a:t>
            </a:r>
            <a:r>
              <a:rPr lang="en-US" altLang="zh-CN" sz="1600" dirty="0" err="1">
                <a:ea typeface="Alibaba PuHuiTi R" pitchFamily="18" charset="-122"/>
              </a:rPr>
              <a:t>car</a:t>
            </a:r>
            <a:r>
              <a:rPr sz="1600" dirty="0" err="1">
                <a:ea typeface="Alibaba PuHuiTi R" pitchFamily="18" charset="-122"/>
              </a:rPr>
              <a:t>对象</a:t>
            </a:r>
            <a:r>
              <a:rPr lang="zh-CN" sz="1600" dirty="0">
                <a:ea typeface="Alibaba PuHuiTi R" pitchFamily="18" charset="-122"/>
              </a:rPr>
              <a:t>时，把它</a:t>
            </a:r>
            <a:r>
              <a:rPr sz="1600" dirty="0" err="1">
                <a:ea typeface="Alibaba PuHuiTi R" pitchFamily="18" charset="-122"/>
              </a:rPr>
              <a:t>的</a:t>
            </a:r>
            <a:r>
              <a:rPr lang="zh-CN" altLang="en-US" sz="1600" dirty="0">
                <a:ea typeface="Alibaba PuHuiTi R" pitchFamily="18" charset="-122"/>
              </a:rPr>
              <a:t>颜色</a:t>
            </a:r>
            <a:r>
              <a:rPr lang="en-US" altLang="zh-CN" sz="1600" dirty="0">
                <a:ea typeface="Alibaba PuHuiTi R" pitchFamily="18" charset="-122"/>
              </a:rPr>
              <a:t>color</a:t>
            </a:r>
            <a:r>
              <a:rPr lang="zh-CN" altLang="en-US" sz="1600" dirty="0">
                <a:ea typeface="Alibaba PuHuiTi R" pitchFamily="18" charset="-122"/>
              </a:rPr>
              <a:t>和轮胎数</a:t>
            </a:r>
            <a:r>
              <a:rPr lang="en-US" altLang="zh-CN" sz="1600" dirty="0" err="1">
                <a:ea typeface="Alibaba PuHuiTi R" pitchFamily="18" charset="-122"/>
              </a:rPr>
              <a:t>number</a:t>
            </a:r>
            <a:r>
              <a:rPr sz="1600" dirty="0" err="1">
                <a:ea typeface="Alibaba PuHuiTi R" pitchFamily="18" charset="-122"/>
              </a:rPr>
              <a:t>属性</a:t>
            </a:r>
            <a:r>
              <a:rPr lang="zh-CN" sz="1600" dirty="0">
                <a:ea typeface="Alibaba PuHuiTi R" pitchFamily="18" charset="-122"/>
              </a:rPr>
              <a:t>值显示出来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FB82ACD-3827-5A7E-B8FB-D3615F480ED5}"/>
              </a:ext>
            </a:extLst>
          </p:cNvPr>
          <p:cNvSpPr/>
          <p:nvPr/>
        </p:nvSpPr>
        <p:spPr>
          <a:xfrm>
            <a:off x="1146244" y="3197171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B925078-1B54-44F6-0364-11A6CEE982DD}"/>
              </a:ext>
            </a:extLst>
          </p:cNvPr>
          <p:cNvSpPr txBox="1"/>
          <p:nvPr/>
        </p:nvSpPr>
        <p:spPr>
          <a:xfrm>
            <a:off x="461194" y="3994042"/>
            <a:ext cx="4999447" cy="25545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定义类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Car: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初始化方法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__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self,color,number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self.color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color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self.number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number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魔法方法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__str__(self):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return 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车的颜色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:"+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self.color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轮胎个数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:"+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self.number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字符串只能和字符串拼接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F38D357-67B8-A251-0433-B9D57AD6B15A}"/>
              </a:ext>
            </a:extLst>
          </p:cNvPr>
          <p:cNvSpPr txBox="1"/>
          <p:nvPr/>
        </p:nvSpPr>
        <p:spPr>
          <a:xfrm>
            <a:off x="5736679" y="3994042"/>
            <a:ext cx="4611350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创建对象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 = Car("Red",4)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打印输出对象：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未实现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__str__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方法输出内存地址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__str__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方法输出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的结果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print(car)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__del__()</a:t>
            </a:r>
            <a:r>
              <a:t>方法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717495" y="181385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1433744" y="1830651"/>
            <a:ext cx="905637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sz="1400" dirty="0">
                <a:sym typeface="+mn-ea"/>
              </a:rPr>
              <a:t>当</a:t>
            </a:r>
            <a:r>
              <a:rPr sz="1400" b="1" dirty="0">
                <a:solidFill>
                  <a:srgbClr val="C00000"/>
                </a:solidFill>
                <a:sym typeface="+mn-ea"/>
              </a:rPr>
              <a:t>删除对象时（调用del删除对象或文件执行结束后），</a:t>
            </a:r>
            <a:r>
              <a:rPr lang="en-US" sz="1400" b="1" dirty="0">
                <a:solidFill>
                  <a:srgbClr val="C00000"/>
                </a:solidFill>
                <a:sym typeface="+mn-ea"/>
              </a:rPr>
              <a:t>P</a:t>
            </a:r>
            <a:r>
              <a:rPr sz="1400" b="1" dirty="0">
                <a:solidFill>
                  <a:srgbClr val="C00000"/>
                </a:solidFill>
                <a:sym typeface="+mn-ea"/>
              </a:rPr>
              <a:t>ython解释器会默认调用__del__()方法</a:t>
            </a:r>
            <a:r>
              <a:rPr lang="zh-CN" sz="1400" dirty="0">
                <a:sym typeface="+mn-ea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10809" y="1457271"/>
            <a:ext cx="10302240" cy="152146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0881" y="1529741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自动调用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4684309" y="2319601"/>
            <a:ext cx="5930265" cy="583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 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</a:t>
            </a: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#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1554" y="3227016"/>
            <a:ext cx="7653020" cy="4262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ea typeface="Alibaba PuHuiTi R" pitchFamily="18" charset="-122"/>
              </a:rPr>
              <a:t>例如，</a:t>
            </a:r>
            <a:r>
              <a:rPr lang="zh-CN" sz="1600" dirty="0">
                <a:ea typeface="Alibaba PuHuiTi R" pitchFamily="18" charset="-122"/>
              </a:rPr>
              <a:t>定义一个有</a:t>
            </a:r>
            <a:r>
              <a:rPr lang="zh-CN" altLang="en-US" sz="1600" dirty="0">
                <a:ea typeface="Alibaba PuHuiTi R" pitchFamily="18" charset="-122"/>
              </a:rPr>
              <a:t>品牌属性的汽车</a:t>
            </a:r>
            <a:r>
              <a:rPr lang="zh-CN" sz="1600" dirty="0">
                <a:ea typeface="Alibaba PuHuiTi R" pitchFamily="18" charset="-122"/>
              </a:rPr>
              <a:t>类，并使用</a:t>
            </a:r>
            <a:r>
              <a:rPr lang="en-US" altLang="zh-CN" sz="1600" dirty="0">
                <a:ea typeface="Alibaba PuHuiTi R" pitchFamily="18" charset="-122"/>
              </a:rPr>
              <a:t>__del__()</a:t>
            </a:r>
            <a:r>
              <a:rPr lang="zh-CN" altLang="en-US" sz="1600" dirty="0">
                <a:ea typeface="Alibaba PuHuiTi R" pitchFamily="18" charset="-122"/>
              </a:rPr>
              <a:t>方法删除对象查看效果</a:t>
            </a:r>
            <a:r>
              <a:rPr lang="zh-CN" sz="1600" dirty="0">
                <a:solidFill>
                  <a:srgbClr val="262626"/>
                </a:solidFill>
                <a:ea typeface="Alibaba PuHuiTi R" pitchFamily="18" charset="-122"/>
                <a:sym typeface="+mn-ea"/>
              </a:rPr>
              <a:t>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37174" y="3147641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545CCE5-7752-3B3B-008D-21A448EF38BD}"/>
              </a:ext>
            </a:extLst>
          </p:cNvPr>
          <p:cNvSpPr txBox="1"/>
          <p:nvPr/>
        </p:nvSpPr>
        <p:spPr>
          <a:xfrm>
            <a:off x="1575176" y="4123456"/>
            <a:ext cx="3973429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定义类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Car: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初始化方法：定义品牌类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__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self,brand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self.brand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brand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定义删除的方法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def __del__(self):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print("del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自动调用了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del__()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")</a:t>
            </a:r>
          </a:p>
          <a:p>
            <a:pPr algn="l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F822D77-A149-D15A-7710-906A3DC0052E}"/>
              </a:ext>
            </a:extLst>
          </p:cNvPr>
          <p:cNvSpPr txBox="1"/>
          <p:nvPr/>
        </p:nvSpPr>
        <p:spPr>
          <a:xfrm>
            <a:off x="5723935" y="4123456"/>
            <a:ext cx="339501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 = Car("BMW")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获取品牌属性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car.brand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删除对象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 car   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获取品牌属性，报错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car.brand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</a:t>
            </a:r>
          </a:p>
          <a:p>
            <a:pPr algn="l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175124" y="1090613"/>
            <a:ext cx="7559676" cy="4676774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魔法方法是什么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方法名被</a:t>
            </a:r>
            <a:r>
              <a:rPr lang="zh-CN" altLang="en-US" b="0" i="0" u="none" strike="noStrike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双下划线所包围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，在某些特殊情况下自动调用的方法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</a:t>
            </a:r>
            <a:r>
              <a:rPr dirty="0"/>
              <a:t>__init__()</a:t>
            </a:r>
            <a:r>
              <a:rPr dirty="0" err="1"/>
              <a:t>方法</a:t>
            </a:r>
            <a:r>
              <a:rPr lang="en-US" dirty="0" err="1"/>
              <a:t>的作用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创建对象时，被</a:t>
            </a:r>
            <a:r>
              <a:rPr lang="en-US" altLang="zh-CN" dirty="0">
                <a:solidFill>
                  <a:srgbClr val="C00000"/>
                </a:solidFill>
              </a:rPr>
              <a:t>python</a:t>
            </a:r>
            <a:r>
              <a:rPr lang="zh-CN" altLang="en-US" dirty="0">
                <a:solidFill>
                  <a:srgbClr val="C00000"/>
                </a:solidFill>
              </a:rPr>
              <a:t>解释器</a:t>
            </a:r>
            <a:r>
              <a:rPr lang="zh-CN" altLang="en-US" dirty="0"/>
              <a:t>自动调用，初始化对象属性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3.</a:t>
            </a:r>
            <a:r>
              <a:rPr dirty="0"/>
              <a:t>__str__()</a:t>
            </a:r>
            <a:r>
              <a:rPr dirty="0" err="1"/>
              <a:t>方法</a:t>
            </a:r>
            <a:r>
              <a:rPr lang="zh-CN" altLang="en-US" dirty="0"/>
              <a:t>的作用？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    </a:t>
            </a:r>
            <a:r>
              <a:rPr lang="en-US" altLang="zh-CN" dirty="0">
                <a:solidFill>
                  <a:srgbClr val="C00000"/>
                </a:solidFill>
              </a:rPr>
              <a:t>print</a:t>
            </a:r>
            <a:r>
              <a:rPr lang="zh-CN" altLang="en-US" dirty="0">
                <a:solidFill>
                  <a:srgbClr val="C00000"/>
                </a:solidFill>
              </a:rPr>
              <a:t>对象时，</a:t>
            </a:r>
            <a:r>
              <a:rPr lang="zh-CN" altLang="en-US" dirty="0"/>
              <a:t>被</a:t>
            </a:r>
            <a:r>
              <a:rPr lang="en-US" altLang="zh-CN" dirty="0"/>
              <a:t>python</a:t>
            </a:r>
            <a:r>
              <a:rPr lang="zh-CN" altLang="en-US" dirty="0"/>
              <a:t>解释器自动调用，输出该方法返回的结果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4. </a:t>
            </a:r>
            <a:r>
              <a:rPr dirty="0"/>
              <a:t>__del__()</a:t>
            </a:r>
            <a:r>
              <a:rPr dirty="0" err="1"/>
              <a:t>方法</a:t>
            </a:r>
            <a:r>
              <a:rPr lang="zh-CN" altLang="en-US" dirty="0"/>
              <a:t>的作用？</a:t>
            </a:r>
            <a:endParaRPr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    </a:t>
            </a:r>
            <a:r>
              <a:rPr dirty="0" err="1">
                <a:solidFill>
                  <a:srgbClr val="C00000"/>
                </a:solidFill>
                <a:sym typeface="+mn-ea"/>
              </a:rPr>
              <a:t>删除对象时</a:t>
            </a:r>
            <a:r>
              <a:rPr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被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解释器自动调动，</a:t>
            </a:r>
            <a:r>
              <a:rPr dirty="0">
                <a:sym typeface="+mn-ea"/>
              </a:rPr>
              <a:t>__del__()</a:t>
            </a:r>
            <a:r>
              <a:rPr dirty="0" err="1">
                <a:sym typeface="+mn-ea"/>
              </a:rPr>
              <a:t>方法</a:t>
            </a:r>
            <a:r>
              <a:rPr lang="zh-CN" altLang="en-US" dirty="0">
                <a:sym typeface="+mn-ea"/>
              </a:rPr>
              <a:t>释放空间</a:t>
            </a:r>
            <a:endParaRPr dirty="0">
              <a:sym typeface="+mn-ea"/>
            </a:endParaRP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" name="图形 2" descr="蜗牛 纯色填充">
            <a:extLst>
              <a:ext uri="{FF2B5EF4-FFF2-40B4-BE49-F238E27FC236}">
                <a16:creationId xmlns:a16="http://schemas.microsoft.com/office/drawing/2014/main" id="{BAB5AE5B-D4E0-34DB-A1B0-F89865F64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常见的编程思想</a:t>
            </a:r>
          </a:p>
        </p:txBody>
      </p:sp>
      <p:sp>
        <p:nvSpPr>
          <p:cNvPr id="25" name="Freeform 46"/>
          <p:cNvSpPr/>
          <p:nvPr/>
        </p:nvSpPr>
        <p:spPr bwMode="auto">
          <a:xfrm>
            <a:off x="2553509" y="2006390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46"/>
          <p:cNvSpPr/>
          <p:nvPr/>
        </p:nvSpPr>
        <p:spPr bwMode="auto">
          <a:xfrm>
            <a:off x="6438717" y="2006390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1187958" y="300666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编程思想</a:t>
            </a:r>
          </a:p>
        </p:txBody>
      </p:sp>
      <p:sp>
        <p:nvSpPr>
          <p:cNvPr id="28" name="Freeform 5"/>
          <p:cNvSpPr/>
          <p:nvPr/>
        </p:nvSpPr>
        <p:spPr bwMode="auto">
          <a:xfrm>
            <a:off x="9135841" y="301940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思维方式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390256" y="2647262"/>
            <a:ext cx="2155575" cy="244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人们利用计算机来解决实际问题的一种思维方式。</a:t>
            </a:r>
            <a:endParaRPr lang="zh-CN" altLang="en-US" sz="1600" b="1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编程思想是通用的，与计算机语言本身没有太大关系的。</a:t>
            </a: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6862867" y="2824112"/>
            <a:ext cx="2155575" cy="203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常见的思维方式有</a:t>
            </a:r>
            <a:r>
              <a:rPr lang="zh-CN" altLang="en-US" sz="18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面向过程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和</a:t>
            </a:r>
            <a:r>
              <a:rPr lang="zh-CN" altLang="en-US" sz="18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面向对象。</a:t>
            </a:r>
            <a:endParaRPr lang="zh-CN" altLang="en-US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Python是同时支持面向过程和面向对象的编程语言！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什么是面向对象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面向对象的基本概念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添加和获取对象属性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魔法方法</a:t>
            </a:r>
          </a:p>
          <a:p>
            <a:r>
              <a:rPr lang="zh-CN" altLang="en-US" b="1" dirty="0">
                <a:solidFill>
                  <a:srgbClr val="AD2B26"/>
                </a:solidFill>
              </a:rPr>
              <a:t>面向对象的综合案例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1859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知道__init__()、__str__()等方法的实际应用</a:t>
            </a:r>
          </a:p>
          <a:p>
            <a:pPr marL="342900" indent="-342900">
              <a:buFont typeface="+mj-lt"/>
            </a:pPr>
            <a:r>
              <a:rPr lang="zh-CN" altLang="en-US" dirty="0">
                <a:solidFill>
                  <a:schemeClr val="tx1"/>
                </a:solidFill>
              </a:rPr>
              <a:t>能完成面向对象综合案例的编写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611409" y="700220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案例：减肥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00065" y="1126377"/>
            <a:ext cx="7055259" cy="7956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 err="1">
                <a:ea typeface="Alibaba PuHuiTi R" pitchFamily="18" charset="-122"/>
              </a:rPr>
              <a:t>例如，</a:t>
            </a:r>
            <a:r>
              <a:rPr sz="1600" dirty="0" err="1">
                <a:ea typeface="Alibaba PuHuiTi R" pitchFamily="18" charset="-122"/>
                <a:sym typeface="+mn-ea"/>
              </a:rPr>
              <a:t>小</a:t>
            </a:r>
            <a:r>
              <a:rPr lang="zh-CN" altLang="en-US" sz="1600" dirty="0">
                <a:ea typeface="Alibaba PuHuiTi R" pitchFamily="18" charset="-122"/>
                <a:sym typeface="+mn-ea"/>
              </a:rPr>
              <a:t>明</a:t>
            </a:r>
            <a:r>
              <a:rPr sz="1600" dirty="0">
                <a:ea typeface="Alibaba PuHuiTi R" pitchFamily="18" charset="-122"/>
                <a:sym typeface="+mn-ea"/>
              </a:rPr>
              <a:t>同学</a:t>
            </a:r>
            <a:r>
              <a:rPr sz="1600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当前体重</a:t>
            </a:r>
            <a:r>
              <a:rPr sz="1600" dirty="0">
                <a:ea typeface="Alibaba PuHuiTi R" pitchFamily="18" charset="-122"/>
                <a:sym typeface="+mn-ea"/>
              </a:rPr>
              <a:t>是</a:t>
            </a:r>
            <a:r>
              <a:rPr lang="en-US" sz="1600" b="1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100</a:t>
            </a:r>
            <a:r>
              <a:rPr sz="1600" b="1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kg</a:t>
            </a:r>
            <a:r>
              <a:rPr sz="1600" dirty="0">
                <a:ea typeface="Alibaba PuHuiTi R" pitchFamily="18" charset="-122"/>
                <a:sym typeface="+mn-ea"/>
              </a:rPr>
              <a:t>。每当他</a:t>
            </a:r>
            <a:r>
              <a:rPr sz="1600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跑步</a:t>
            </a:r>
            <a:r>
              <a:rPr sz="1600" dirty="0">
                <a:ea typeface="Alibaba PuHuiTi R" pitchFamily="18" charset="-122"/>
                <a:sym typeface="+mn-ea"/>
              </a:rPr>
              <a:t>一次时，则会减少0.5kg；每当他</a:t>
            </a:r>
            <a:r>
              <a:rPr sz="1600" dirty="0">
                <a:solidFill>
                  <a:srgbClr val="C00000"/>
                </a:solidFill>
                <a:ea typeface="Alibaba PuHuiTi R" pitchFamily="18" charset="-122"/>
                <a:sym typeface="+mn-ea"/>
              </a:rPr>
              <a:t>大吃大喝</a:t>
            </a:r>
            <a:r>
              <a:rPr sz="1600" dirty="0">
                <a:ea typeface="Alibaba PuHuiTi R" pitchFamily="18" charset="-122"/>
                <a:sym typeface="+mn-ea"/>
              </a:rPr>
              <a:t>一次时，则会增加</a:t>
            </a:r>
            <a:r>
              <a:rPr lang="en-US" sz="1600" dirty="0">
                <a:ea typeface="Alibaba PuHuiTi R" pitchFamily="18" charset="-122"/>
                <a:sym typeface="+mn-ea"/>
              </a:rPr>
              <a:t>2</a:t>
            </a:r>
            <a:r>
              <a:rPr sz="1600" dirty="0">
                <a:ea typeface="Alibaba PuHuiTi R" pitchFamily="18" charset="-122"/>
                <a:sym typeface="+mn-ea"/>
              </a:rPr>
              <a:t>kg。请试着采用面向对象方式完成案例。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8230" y="1232422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案例分析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89" y="2053388"/>
            <a:ext cx="2616670" cy="31020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F71ACFA-8A3D-ACA9-D576-FCCB17B8D500}"/>
              </a:ext>
            </a:extLst>
          </p:cNvPr>
          <p:cNvSpPr txBox="1"/>
          <p:nvPr/>
        </p:nvSpPr>
        <p:spPr>
          <a:xfrm>
            <a:off x="112734" y="2480759"/>
            <a:ext cx="7055259" cy="41291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定义类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Student: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1.1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实现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init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 __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init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__(self):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"""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初始化体重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"""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100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# 1.2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跑步方法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 run(self):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- 0.5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跑步一次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0.5kg,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当前体重为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}kg.")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# 1.3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大吃大喝方法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 eat(self):</a:t>
            </a: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+= 2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print(f"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大吃大喝一顿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2kg,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当前体重为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:{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self.current_weight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}kg.")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D80492D-9448-2A34-4404-B9F033B560A6}"/>
              </a:ext>
            </a:extLst>
          </p:cNvPr>
          <p:cNvSpPr txBox="1"/>
          <p:nvPr/>
        </p:nvSpPr>
        <p:spPr>
          <a:xfrm>
            <a:off x="7351569" y="5286895"/>
            <a:ext cx="4007510" cy="132343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= Student()</a:t>
            </a: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 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调用方法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student.run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student.eat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案例：烤地瓜</a:t>
            </a:r>
          </a:p>
        </p:txBody>
      </p:sp>
      <p:pic>
        <p:nvPicPr>
          <p:cNvPr id="2" name="图片 1" descr="image-15142545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5" y="1586865"/>
            <a:ext cx="8741410" cy="435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案例：烤地瓜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92617" y="2100580"/>
          <a:ext cx="8643303" cy="2628722"/>
        </p:xfrm>
        <a:graphic>
          <a:graphicData uri="http://schemas.openxmlformats.org/drawingml/2006/table">
            <a:tbl>
              <a:tblPr/>
              <a:tblGrid>
                <a:gridCol w="285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地瓜被烤时间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对应的地瓜生熟状态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0-3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分钟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生的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3-7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分钟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半生不熟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7-12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分钟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熟了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超过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12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分钟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已烤焦，糊了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圆角矩形 7"/>
          <p:cNvSpPr/>
          <p:nvPr/>
        </p:nvSpPr>
        <p:spPr>
          <a:xfrm>
            <a:off x="783590" y="1457325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需求主线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291590" y="5057140"/>
          <a:ext cx="9836150" cy="532765"/>
        </p:xfrm>
        <a:graphic>
          <a:graphicData uri="http://schemas.openxmlformats.org/drawingml/2006/table">
            <a:tbl>
              <a:tblPr/>
              <a:tblGrid>
                <a:gridCol w="325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7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添加的调料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algn="l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用户可以按自己的意愿添加调料。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案例：烤地瓜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75310" y="1826895"/>
            <a:ext cx="10749915" cy="5873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需求：</a:t>
            </a:r>
            <a:r>
              <a:rPr lang="zh-CN" altLang="en-US" dirty="0">
                <a:sym typeface="+mn-ea"/>
              </a:rPr>
              <a:t>涉及了一个事物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地瓜</a:t>
            </a:r>
            <a:r>
              <a:rPr lang="zh-CN" altLang="en-US" dirty="0">
                <a:sym typeface="+mn-ea"/>
              </a:rPr>
              <a:t>，因此从面向对象角度思考就涉及一个类：</a:t>
            </a:r>
            <a:r>
              <a:rPr lang="zh-CN" altLang="en-US" sz="1800" b="1" dirty="0">
                <a:solidFill>
                  <a:srgbClr val="C00000"/>
                </a:solidFill>
                <a:sym typeface="+mn-ea"/>
              </a:rPr>
              <a:t>地瓜类</a:t>
            </a:r>
            <a:r>
              <a:rPr lang="zh-CN" altLang="en-US" dirty="0">
                <a:sym typeface="+mn-ea"/>
              </a:rPr>
              <a:t>。</a:t>
            </a:r>
            <a:endParaRPr dirty="0"/>
          </a:p>
        </p:txBody>
      </p:sp>
      <p:sp>
        <p:nvSpPr>
          <p:cNvPr id="21" name="椭圆 20"/>
          <p:cNvSpPr/>
          <p:nvPr/>
        </p:nvSpPr>
        <p:spPr>
          <a:xfrm>
            <a:off x="575310" y="2504440"/>
            <a:ext cx="1762760" cy="830580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62475" y="2444750"/>
            <a:ext cx="5875655" cy="8299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1</a:t>
            </a:r>
            <a:r>
              <a:rPr lang="zh-CN" sz="1600" dirty="0">
                <a:ea typeface="Alibaba PuHuiTi R" pitchFamily="18" charset="-122"/>
              </a:rPr>
              <a:t>）地瓜的生熟状态；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2</a:t>
            </a:r>
            <a:r>
              <a:rPr lang="zh-CN" sz="1600" dirty="0">
                <a:ea typeface="Alibaba PuHuiTi R" pitchFamily="18" charset="-122"/>
              </a:rPr>
              <a:t>）添加的调料。</a:t>
            </a:r>
            <a:endParaRPr sz="1600" dirty="0">
              <a:ea typeface="Alibaba PuHuiTi R" pitchFamily="18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569845" y="2550795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Alibaba PuHuiTi R" pitchFamily="18" charset="-122"/>
              </a:rPr>
              <a:t>A.</a:t>
            </a:r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初始化属性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62475" y="3335020"/>
            <a:ext cx="5875655" cy="8299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1</a:t>
            </a:r>
            <a:r>
              <a:rPr lang="zh-CN" sz="1600" dirty="0">
                <a:ea typeface="Alibaba PuHuiTi R" pitchFamily="18" charset="-122"/>
              </a:rPr>
              <a:t>）</a:t>
            </a:r>
            <a:r>
              <a:rPr lang="zh-CN" sz="1600" dirty="0">
                <a:ea typeface="Alibaba PuHuiTi R" pitchFamily="18" charset="-122"/>
                <a:sym typeface="+mn-ea"/>
              </a:rPr>
              <a:t>用户根据意愿设定每次烤地瓜的时间</a:t>
            </a:r>
            <a:r>
              <a:rPr lang="zh-CN" sz="1600" dirty="0">
                <a:ea typeface="Alibaba PuHuiTi R" pitchFamily="18" charset="-122"/>
              </a:rPr>
              <a:t>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2</a:t>
            </a:r>
            <a:r>
              <a:rPr lang="zh-CN" sz="1600" dirty="0">
                <a:ea typeface="Alibaba PuHuiTi R" pitchFamily="18" charset="-122"/>
              </a:rPr>
              <a:t>）</a:t>
            </a:r>
            <a:r>
              <a:rPr lang="zh-CN" sz="1600" dirty="0">
                <a:ea typeface="Alibaba PuHuiTi R" pitchFamily="18" charset="-122"/>
                <a:sym typeface="+mn-ea"/>
              </a:rPr>
              <a:t>判断地瓜被烤的总时间是在哪个区间，修改地瓜生熟状态</a:t>
            </a:r>
            <a:r>
              <a:rPr lang="zh-CN" sz="1600" dirty="0">
                <a:ea typeface="Alibaba PuHuiTi R" pitchFamily="18" charset="-122"/>
              </a:rPr>
              <a:t>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569845" y="3441065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Alibaba PuHuiTi R" pitchFamily="18" charset="-122"/>
              </a:rPr>
              <a:t>B.</a:t>
            </a:r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地瓜被烤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62475" y="4225290"/>
            <a:ext cx="5875655" cy="8299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1</a:t>
            </a:r>
            <a:r>
              <a:rPr lang="zh-CN" sz="1600" dirty="0">
                <a:ea typeface="Alibaba PuHuiTi R" pitchFamily="18" charset="-122"/>
              </a:rPr>
              <a:t>）</a:t>
            </a:r>
            <a:r>
              <a:rPr lang="zh-CN" sz="1600" dirty="0">
                <a:ea typeface="Alibaba PuHuiTi R" pitchFamily="18" charset="-122"/>
                <a:sym typeface="+mn-ea"/>
              </a:rPr>
              <a:t>用户根据意愿设定添加的调料</a:t>
            </a:r>
            <a:r>
              <a:rPr lang="zh-CN" sz="1600" dirty="0">
                <a:ea typeface="Alibaba PuHuiTi R" pitchFamily="18" charset="-122"/>
              </a:rPr>
              <a:t>；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（</a:t>
            </a:r>
            <a:r>
              <a:rPr lang="en-US" altLang="zh-CN" sz="1600" dirty="0">
                <a:ea typeface="Alibaba PuHuiTi R" pitchFamily="18" charset="-122"/>
              </a:rPr>
              <a:t>2</a:t>
            </a:r>
            <a:r>
              <a:rPr lang="zh-CN" sz="1600" dirty="0">
                <a:ea typeface="Alibaba PuHuiTi R" pitchFamily="18" charset="-122"/>
              </a:rPr>
              <a:t>）</a:t>
            </a:r>
            <a:r>
              <a:rPr lang="zh-CN" sz="1600" dirty="0">
                <a:ea typeface="Alibaba PuHuiTi R" pitchFamily="18" charset="-122"/>
                <a:sym typeface="+mn-ea"/>
              </a:rPr>
              <a:t>将用户添加的调料存储起来，便于后面遍历调料列表使用</a:t>
            </a:r>
            <a:r>
              <a:rPr lang="zh-CN" sz="1600" dirty="0">
                <a:ea typeface="Alibaba PuHuiTi R" pitchFamily="18" charset="-122"/>
              </a:rPr>
              <a:t>。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569845" y="4331335"/>
            <a:ext cx="18288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Alibaba PuHuiTi R" pitchFamily="18" charset="-122"/>
              </a:rPr>
              <a:t>C.</a:t>
            </a:r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添加调料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62475" y="5115560"/>
            <a:ext cx="5875655" cy="8299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ea typeface="Alibaba PuHuiTi R" pitchFamily="18" charset="-122"/>
              </a:rPr>
              <a:t>当</a:t>
            </a:r>
            <a:r>
              <a:rPr lang="zh-CN" sz="1600" dirty="0">
                <a:solidFill>
                  <a:srgbClr val="C00000"/>
                </a:solidFill>
                <a:ea typeface="Alibaba PuHuiTi R" pitchFamily="18" charset="-122"/>
              </a:rPr>
              <a:t>输出对象名</a:t>
            </a:r>
            <a:r>
              <a:rPr lang="zh-CN" sz="1600" dirty="0">
                <a:ea typeface="Alibaba PuHuiTi R" pitchFamily="18" charset="-122"/>
              </a:rPr>
              <a:t>时，可以直接显示地瓜</a:t>
            </a:r>
            <a:r>
              <a:rPr lang="zh-CN" sz="1600" dirty="0">
                <a:solidFill>
                  <a:srgbClr val="C00000"/>
                </a:solidFill>
                <a:ea typeface="Alibaba PuHuiTi R" pitchFamily="18" charset="-122"/>
              </a:rPr>
              <a:t>被烤的总时长</a:t>
            </a:r>
            <a:r>
              <a:rPr lang="zh-CN" sz="1600" dirty="0">
                <a:ea typeface="Alibaba PuHuiTi R" pitchFamily="18" charset="-122"/>
              </a:rPr>
              <a:t>、当前</a:t>
            </a:r>
            <a:r>
              <a:rPr lang="zh-CN" sz="1600" dirty="0">
                <a:solidFill>
                  <a:srgbClr val="C00000"/>
                </a:solidFill>
                <a:ea typeface="Alibaba PuHuiTi R" pitchFamily="18" charset="-122"/>
              </a:rPr>
              <a:t>生熟状态</a:t>
            </a:r>
            <a:r>
              <a:rPr lang="zh-CN" sz="1600" dirty="0">
                <a:ea typeface="Alibaba PuHuiTi R" pitchFamily="18" charset="-122"/>
              </a:rPr>
              <a:t>、已经</a:t>
            </a:r>
            <a:r>
              <a:rPr lang="zh-CN" sz="1600" dirty="0">
                <a:solidFill>
                  <a:srgbClr val="C00000"/>
                </a:solidFill>
                <a:ea typeface="Alibaba PuHuiTi R" pitchFamily="18" charset="-122"/>
              </a:rPr>
              <a:t>添加了哪些调料</a:t>
            </a:r>
            <a:r>
              <a:rPr lang="zh-CN" sz="1600" dirty="0">
                <a:ea typeface="Alibaba PuHuiTi R" pitchFamily="18" charset="-122"/>
              </a:rPr>
              <a:t>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42845" y="5221605"/>
            <a:ext cx="2032000" cy="6178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Alibaba PuHuiTi R" pitchFamily="18" charset="-122"/>
              </a:rPr>
              <a:t>D.</a:t>
            </a:r>
            <a:r>
              <a:rPr lang="zh-CN" altLang="en-US" sz="2000" b="1" dirty="0">
                <a:solidFill>
                  <a:schemeClr val="bg1"/>
                </a:solidFill>
                <a:ea typeface="Alibaba PuHuiTi R" pitchFamily="18" charset="-122"/>
              </a:rPr>
              <a:t>显示对象信息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">
            <a:extLst>
              <a:ext uri="{FF2B5EF4-FFF2-40B4-BE49-F238E27FC236}">
                <a16:creationId xmlns:a16="http://schemas.microsoft.com/office/drawing/2014/main" id="{E2E90C5B-B17D-8DEF-CACA-EE683C003E2B}"/>
              </a:ext>
            </a:extLst>
          </p:cNvPr>
          <p:cNvSpPr txBox="1"/>
          <p:nvPr/>
        </p:nvSpPr>
        <p:spPr>
          <a:xfrm>
            <a:off x="0" y="679098"/>
            <a:ext cx="7055259" cy="61247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i="1" dirty="0"/>
              <a:t># 1. </a:t>
            </a:r>
            <a:r>
              <a:rPr lang="zh-CN" altLang="en-US" sz="1400" i="1" dirty="0"/>
              <a:t>定义类</a:t>
            </a:r>
            <a:br>
              <a:rPr lang="en" altLang="zh-CN" sz="1400" i="1" dirty="0"/>
            </a:br>
            <a:r>
              <a:rPr lang="en" altLang="zh-CN" sz="1400" dirty="0"/>
              <a:t>class </a:t>
            </a:r>
            <a:r>
              <a:rPr lang="en" altLang="zh-CN" sz="1400" dirty="0" err="1"/>
              <a:t>SweetPotato</a:t>
            </a:r>
            <a:r>
              <a:rPr lang="en" altLang="zh-CN" sz="1400" dirty="0"/>
              <a:t>():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#</a:t>
            </a:r>
            <a:r>
              <a:rPr lang="zh-CN" altLang="en-US" sz="1400" dirty="0"/>
              <a:t> </a:t>
            </a:r>
            <a:r>
              <a:rPr lang="en-US" altLang="zh-CN" sz="1400" i="1" dirty="0"/>
              <a:t>A</a:t>
            </a:r>
            <a:r>
              <a:rPr lang="zh-CN" altLang="en-US" sz="1400" i="1" dirty="0"/>
              <a:t>初始化属性</a:t>
            </a:r>
            <a:br>
              <a:rPr lang="en" altLang="zh-CN" sz="1400" dirty="0"/>
            </a:br>
            <a:r>
              <a:rPr lang="en" altLang="zh-CN" sz="1400" dirty="0"/>
              <a:t>    def __</a:t>
            </a:r>
            <a:r>
              <a:rPr lang="en" altLang="zh-CN" sz="1400" dirty="0" err="1"/>
              <a:t>init</a:t>
            </a:r>
            <a:r>
              <a:rPr lang="en" altLang="zh-CN" sz="1400" dirty="0"/>
              <a:t>__(self):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= 0</a:t>
            </a:r>
            <a:r>
              <a:rPr lang="zh-CN" altLang="en-US" sz="1400" dirty="0"/>
              <a:t>           </a:t>
            </a:r>
            <a:r>
              <a:rPr lang="en" altLang="zh-CN" sz="1400" i="1" dirty="0"/>
              <a:t># </a:t>
            </a:r>
            <a:r>
              <a:rPr lang="zh-CN" altLang="en-US" sz="1400" i="1" dirty="0"/>
              <a:t>被烤的时间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 = ‘</a:t>
            </a:r>
            <a:r>
              <a:rPr lang="zh-CN" altLang="en-US" sz="1400" dirty="0"/>
              <a:t>生的</a:t>
            </a:r>
            <a:r>
              <a:rPr lang="en-US" altLang="zh-CN" sz="1400" dirty="0"/>
              <a:t>’</a:t>
            </a:r>
            <a:r>
              <a:rPr lang="zh-CN" altLang="en-US" sz="1400" dirty="0"/>
              <a:t>       </a:t>
            </a:r>
            <a:r>
              <a:rPr lang="en" altLang="zh-CN" sz="1400" i="1" dirty="0"/>
              <a:t># </a:t>
            </a:r>
            <a:r>
              <a:rPr lang="zh-CN" altLang="en-US" sz="1400" i="1" dirty="0"/>
              <a:t>烤的状态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 err="1"/>
              <a:t>self.condiments</a:t>
            </a:r>
            <a:r>
              <a:rPr lang="en" altLang="zh-CN" sz="1400" dirty="0"/>
              <a:t> = []</a:t>
            </a:r>
            <a:r>
              <a:rPr lang="zh-CN" altLang="en-US" sz="1400" dirty="0"/>
              <a:t>           </a:t>
            </a:r>
            <a:r>
              <a:rPr lang="en-US" altLang="zh-CN" sz="1400" i="1" dirty="0"/>
              <a:t># </a:t>
            </a:r>
            <a:r>
              <a:rPr lang="zh-CN" altLang="en-US" sz="1400" i="1" dirty="0"/>
              <a:t>调料列表</a:t>
            </a:r>
            <a:br>
              <a:rPr lang="en" altLang="zh-CN" sz="1400" dirty="0"/>
            </a:br>
            <a:r>
              <a:rPr lang="zh-CN" altLang="en-US" sz="1400" dirty="0"/>
              <a:t>    </a:t>
            </a:r>
            <a:r>
              <a:rPr lang="en-US" altLang="zh-CN" sz="1400" dirty="0"/>
              <a:t>#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r>
              <a:rPr lang="zh-CN" altLang="en-US" sz="1400" i="1" dirty="0"/>
              <a:t>地瓜被烤</a:t>
            </a:r>
            <a:br>
              <a:rPr lang="en" altLang="zh-CN" sz="1400" dirty="0"/>
            </a:br>
            <a:r>
              <a:rPr lang="en" altLang="zh-CN" sz="1400" dirty="0"/>
              <a:t>    def cook(self, time):</a:t>
            </a:r>
            <a:br>
              <a:rPr lang="en-US" altLang="zh-CN" sz="1400" i="1" dirty="0"/>
            </a:br>
            <a:r>
              <a:rPr lang="en-US" altLang="zh-CN" sz="1400" i="1" dirty="0"/>
              <a:t>        # 1. </a:t>
            </a:r>
            <a:r>
              <a:rPr lang="zh-CN" altLang="en-US" sz="1400" i="1" dirty="0"/>
              <a:t>先计算地瓜整体烤过的时间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+= time</a:t>
            </a:r>
            <a:br>
              <a:rPr lang="en" altLang="zh-CN" sz="1400" dirty="0"/>
            </a:br>
            <a:r>
              <a:rPr lang="en" altLang="zh-CN" sz="1400" dirty="0"/>
              <a:t>        </a:t>
            </a:r>
            <a:r>
              <a:rPr lang="en" altLang="zh-CN" sz="1400" i="1" dirty="0"/>
              <a:t># 2. </a:t>
            </a:r>
            <a:r>
              <a:rPr lang="zh-CN" altLang="en-US" sz="1400" i="1" dirty="0"/>
              <a:t>用整体烤过的时间再判断地瓜的状态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/>
              <a:t>if 0 &lt;=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&lt; 3:</a:t>
            </a:r>
            <a:br>
              <a:rPr lang="zh-CN" altLang="en-US" sz="1400" i="1" dirty="0"/>
            </a:br>
            <a:r>
              <a:rPr lang="zh-CN" altLang="en-US" sz="1400" i="1" dirty="0"/>
              <a:t>            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 = ‘</a:t>
            </a:r>
            <a:r>
              <a:rPr lang="zh-CN" altLang="en-US" sz="1400" dirty="0"/>
              <a:t>生的</a:t>
            </a:r>
            <a:r>
              <a:rPr lang="en-US" altLang="zh-CN" sz="1400" dirty="0"/>
              <a:t>’</a:t>
            </a:r>
            <a:br>
              <a:rPr lang="en-US" altLang="zh-CN" sz="1400" dirty="0"/>
            </a:br>
            <a:r>
              <a:rPr lang="en-US" altLang="zh-CN" sz="1400" dirty="0"/>
              <a:t>        </a:t>
            </a:r>
            <a:r>
              <a:rPr lang="en" altLang="zh-CN" sz="1400" dirty="0" err="1"/>
              <a:t>elif</a:t>
            </a:r>
            <a:r>
              <a:rPr lang="en" altLang="zh-CN" sz="1400" dirty="0"/>
              <a:t> 3 &lt;=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&lt; 5:</a:t>
            </a:r>
            <a:br>
              <a:rPr lang="zh-CN" altLang="en-US" sz="1400" i="1" dirty="0"/>
            </a:br>
            <a:r>
              <a:rPr lang="zh-CN" altLang="en-US" sz="1400" i="1" dirty="0"/>
              <a:t>            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 = ‘</a:t>
            </a:r>
            <a:r>
              <a:rPr lang="zh-CN" altLang="en-US" sz="1400" dirty="0"/>
              <a:t>半生不熟</a:t>
            </a:r>
            <a:r>
              <a:rPr lang="en-US" altLang="zh-CN" sz="1400" dirty="0"/>
              <a:t>’</a:t>
            </a:r>
            <a:br>
              <a:rPr lang="en-US" altLang="zh-CN" sz="1400" dirty="0"/>
            </a:br>
            <a:r>
              <a:rPr lang="en-US" altLang="zh-CN" sz="1400" dirty="0"/>
              <a:t>        </a:t>
            </a:r>
            <a:r>
              <a:rPr lang="en" altLang="zh-CN" sz="1400" dirty="0" err="1"/>
              <a:t>elif</a:t>
            </a:r>
            <a:r>
              <a:rPr lang="en" altLang="zh-CN" sz="1400" dirty="0"/>
              <a:t> 5 &lt;=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&lt; 8:</a:t>
            </a:r>
            <a:br>
              <a:rPr lang="zh-CN" altLang="en-US" sz="1400" i="1" dirty="0"/>
            </a:br>
            <a:r>
              <a:rPr lang="zh-CN" altLang="en-US" sz="1400" i="1" dirty="0"/>
              <a:t>            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 = ‘</a:t>
            </a:r>
            <a:r>
              <a:rPr lang="zh-CN" altLang="en-US" sz="1400" dirty="0"/>
              <a:t>熟了</a:t>
            </a:r>
            <a:r>
              <a:rPr lang="en-US" altLang="zh-CN" sz="1400" dirty="0"/>
              <a:t>’</a:t>
            </a:r>
            <a:br>
              <a:rPr lang="en-US" altLang="zh-CN" sz="1400" dirty="0"/>
            </a:br>
            <a:r>
              <a:rPr lang="en-US" altLang="zh-CN" sz="1400" dirty="0"/>
              <a:t>        </a:t>
            </a:r>
            <a:r>
              <a:rPr lang="en" altLang="zh-CN" sz="1400" dirty="0" err="1"/>
              <a:t>elif</a:t>
            </a:r>
            <a:r>
              <a:rPr lang="en" altLang="zh-CN" sz="1400" dirty="0"/>
              <a:t> 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 &gt;= 8:</a:t>
            </a:r>
            <a:br>
              <a:rPr lang="zh-CN" altLang="en-US" sz="1400" i="1" dirty="0"/>
            </a:br>
            <a:r>
              <a:rPr lang="zh-CN" altLang="en-US" sz="1400" i="1" dirty="0"/>
              <a:t>            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 = ‘</a:t>
            </a:r>
            <a:r>
              <a:rPr lang="zh-CN" altLang="en-US" sz="1400" dirty="0"/>
              <a:t>烤糊了</a:t>
            </a:r>
            <a:r>
              <a:rPr lang="en-US" altLang="zh-CN" sz="1400" dirty="0"/>
              <a:t>’</a:t>
            </a:r>
            <a:br>
              <a:rPr lang="en-US" altLang="zh-CN" sz="1400" dirty="0"/>
            </a:br>
            <a:r>
              <a:rPr lang="zh-CN" altLang="en-US" sz="1400" dirty="0"/>
              <a:t>    </a:t>
            </a:r>
            <a:r>
              <a:rPr lang="en-US" altLang="zh-CN" sz="1400" dirty="0"/>
              <a:t>#</a:t>
            </a:r>
            <a:r>
              <a:rPr lang="zh-CN" altLang="en-US" sz="1400" dirty="0"/>
              <a:t> </a:t>
            </a:r>
            <a:r>
              <a:rPr lang="en-US" altLang="zh-CN" sz="1400" dirty="0"/>
              <a:t>c</a:t>
            </a:r>
            <a:r>
              <a:rPr lang="zh-CN" altLang="en-US" sz="1400" dirty="0"/>
              <a:t> 添加调料</a:t>
            </a:r>
            <a:br>
              <a:rPr lang="en-US" altLang="zh-CN" sz="1400" dirty="0"/>
            </a:br>
            <a:r>
              <a:rPr lang="en-US" altLang="zh-CN" sz="1400" dirty="0"/>
              <a:t>    </a:t>
            </a:r>
            <a:r>
              <a:rPr lang="en" altLang="zh-CN" sz="1400" dirty="0"/>
              <a:t>def </a:t>
            </a:r>
            <a:r>
              <a:rPr lang="en" altLang="zh-CN" sz="1400" dirty="0" err="1"/>
              <a:t>add_condiments</a:t>
            </a:r>
            <a:r>
              <a:rPr lang="en" altLang="zh-CN" sz="1400" dirty="0"/>
              <a:t>(self, condiment):</a:t>
            </a:r>
            <a:br>
              <a:rPr lang="en" altLang="zh-CN" sz="1400" dirty="0"/>
            </a:br>
            <a:r>
              <a:rPr lang="en" altLang="zh-CN" sz="1400" dirty="0"/>
              <a:t>        </a:t>
            </a:r>
            <a:r>
              <a:rPr lang="en" altLang="zh-CN" sz="1400" i="1" dirty="0"/>
              <a:t># </a:t>
            </a:r>
            <a:r>
              <a:rPr lang="zh-CN" altLang="en-US" sz="1400" i="1" dirty="0"/>
              <a:t>用户意愿的调料追加到调料列表</a:t>
            </a:r>
            <a:br>
              <a:rPr lang="zh-CN" altLang="en-US" sz="1400" i="1" dirty="0"/>
            </a:br>
            <a:r>
              <a:rPr lang="zh-CN" altLang="en-US" sz="1400" i="1" dirty="0"/>
              <a:t>        </a:t>
            </a:r>
            <a:r>
              <a:rPr lang="en" altLang="zh-CN" sz="1400" dirty="0" err="1"/>
              <a:t>self.condiments.append</a:t>
            </a:r>
            <a:r>
              <a:rPr lang="en" altLang="zh-CN" sz="1400" dirty="0"/>
              <a:t>(condiment)</a:t>
            </a:r>
            <a:br>
              <a:rPr lang="en" altLang="zh-CN" sz="1400" dirty="0"/>
            </a:br>
            <a:r>
              <a:rPr lang="zh-CN" altLang="en-US" sz="1400" dirty="0"/>
              <a:t>    </a:t>
            </a:r>
            <a:r>
              <a:rPr lang="en-US" altLang="zh-CN" sz="1400" dirty="0"/>
              <a:t>#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r>
              <a:rPr lang="zh-CN" altLang="en-US" sz="1400" i="1" dirty="0"/>
              <a:t>显示对象信息的</a:t>
            </a:r>
            <a:r>
              <a:rPr lang="en" altLang="zh-CN" sz="1400" i="1" dirty="0"/>
              <a:t>str</a:t>
            </a:r>
            <a:br>
              <a:rPr lang="en" altLang="zh-CN" sz="1400" dirty="0"/>
            </a:br>
            <a:r>
              <a:rPr lang="en" altLang="zh-CN" sz="1400" dirty="0"/>
              <a:t>    def __str__(self):</a:t>
            </a:r>
            <a:br>
              <a:rPr lang="en" altLang="zh-CN" sz="1400" dirty="0"/>
            </a:br>
            <a:r>
              <a:rPr lang="en" altLang="zh-CN" sz="1400" dirty="0"/>
              <a:t>        return f'</a:t>
            </a:r>
            <a:r>
              <a:rPr lang="zh-CN" altLang="en-US" sz="1400" dirty="0"/>
              <a:t>这个地瓜的被烤过的时间是</a:t>
            </a:r>
            <a:r>
              <a:rPr lang="en-US" altLang="zh-CN" sz="1400" dirty="0"/>
              <a:t>{</a:t>
            </a:r>
            <a:r>
              <a:rPr lang="en" altLang="zh-CN" sz="1400" dirty="0" err="1"/>
              <a:t>self.cook_time</a:t>
            </a:r>
            <a:r>
              <a:rPr lang="en" altLang="zh-CN" sz="1400" dirty="0"/>
              <a:t>}, </a:t>
            </a:r>
            <a:r>
              <a:rPr lang="zh-CN" altLang="en-US" sz="1400" dirty="0"/>
              <a:t>状态是</a:t>
            </a:r>
            <a:r>
              <a:rPr lang="en-US" altLang="zh-CN" sz="1400" dirty="0"/>
              <a:t>{</a:t>
            </a:r>
            <a:r>
              <a:rPr lang="en" altLang="zh-CN" sz="1400" dirty="0" err="1"/>
              <a:t>self.cook_state</a:t>
            </a:r>
            <a:r>
              <a:rPr lang="en" altLang="zh-CN" sz="1400" dirty="0"/>
              <a:t>}, </a:t>
            </a:r>
            <a:r>
              <a:rPr lang="zh-CN" altLang="en-US" sz="1400" dirty="0"/>
              <a:t>调料有</a:t>
            </a:r>
            <a:r>
              <a:rPr lang="en-US" altLang="zh-CN" sz="1400" dirty="0"/>
              <a:t>{</a:t>
            </a:r>
            <a:r>
              <a:rPr lang="en" altLang="zh-CN" sz="1400" dirty="0" err="1"/>
              <a:t>self.condiments</a:t>
            </a:r>
            <a:r>
              <a:rPr lang="en" altLang="zh-CN" sz="1400" dirty="0"/>
              <a:t>}'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2BA7C1EF-7399-7863-BA96-8974300D7025}"/>
              </a:ext>
            </a:extLst>
          </p:cNvPr>
          <p:cNvSpPr txBox="1"/>
          <p:nvPr/>
        </p:nvSpPr>
        <p:spPr>
          <a:xfrm>
            <a:off x="7167993" y="679098"/>
            <a:ext cx="5024007" cy="28931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i="1" dirty="0"/>
              <a:t># 2. </a:t>
            </a:r>
            <a:r>
              <a:rPr lang="zh-CN" altLang="en-US" sz="1400" i="1" dirty="0"/>
              <a:t>创建对象并调用对应的实例方法</a:t>
            </a:r>
            <a:br>
              <a:rPr lang="zh-CN" altLang="en-US" sz="1400" i="1" dirty="0"/>
            </a:br>
            <a:r>
              <a:rPr lang="en" altLang="zh-CN" sz="1400" dirty="0"/>
              <a:t>digua1 = </a:t>
            </a:r>
            <a:r>
              <a:rPr lang="en" altLang="zh-CN" sz="1400" dirty="0" err="1"/>
              <a:t>SweetPotato</a:t>
            </a:r>
            <a:r>
              <a:rPr lang="en" altLang="zh-CN" sz="1400" dirty="0"/>
              <a:t>()</a:t>
            </a:r>
            <a:br>
              <a:rPr lang="en" altLang="zh-CN" sz="1400" dirty="0"/>
            </a:br>
            <a:br>
              <a:rPr lang="en" altLang="zh-CN" sz="1400" dirty="0"/>
            </a:br>
            <a:r>
              <a:rPr lang="en" altLang="zh-CN" sz="1400" dirty="0"/>
              <a:t>print(digua1)</a:t>
            </a:r>
            <a:br>
              <a:rPr lang="en" altLang="zh-CN" sz="1400" dirty="0"/>
            </a:br>
            <a:br>
              <a:rPr lang="en" altLang="zh-CN" sz="1400" dirty="0"/>
            </a:br>
            <a:r>
              <a:rPr lang="en" altLang="zh-CN" sz="1400" dirty="0"/>
              <a:t>digua1.cook(2)</a:t>
            </a:r>
            <a:br>
              <a:rPr lang="en" altLang="zh-CN" sz="1400" dirty="0"/>
            </a:br>
            <a:r>
              <a:rPr lang="en" altLang="zh-CN" sz="1400" dirty="0"/>
              <a:t>digua1.add_condiments('</a:t>
            </a:r>
            <a:r>
              <a:rPr lang="zh-CN" altLang="en-US" sz="1400" dirty="0"/>
              <a:t>辣椒面儿</a:t>
            </a:r>
            <a:r>
              <a:rPr lang="en-US" altLang="zh-CN" sz="1400" dirty="0"/>
              <a:t>')</a:t>
            </a:r>
            <a:br>
              <a:rPr lang="en-US" altLang="zh-CN" sz="1400" dirty="0"/>
            </a:br>
            <a:r>
              <a:rPr lang="en" altLang="zh-CN" sz="1400" dirty="0"/>
              <a:t>print(digua1)</a:t>
            </a:r>
            <a:br>
              <a:rPr lang="en" altLang="zh-CN" sz="1400" dirty="0"/>
            </a:br>
            <a:br>
              <a:rPr lang="en" altLang="zh-CN" sz="1400" dirty="0"/>
            </a:br>
            <a:r>
              <a:rPr lang="en" altLang="zh-CN" sz="1400" dirty="0"/>
              <a:t>digua1.cook(2)</a:t>
            </a:r>
            <a:br>
              <a:rPr lang="en" altLang="zh-CN" sz="1400" dirty="0"/>
            </a:br>
            <a:r>
              <a:rPr lang="en" altLang="zh-CN" sz="1400" dirty="0"/>
              <a:t>digua1.add_condiments('</a:t>
            </a:r>
            <a:r>
              <a:rPr lang="zh-CN" altLang="en-US" sz="1400" dirty="0"/>
              <a:t>酱油</a:t>
            </a:r>
            <a:r>
              <a:rPr lang="en-US" altLang="zh-CN" sz="1400" dirty="0"/>
              <a:t>')</a:t>
            </a:r>
            <a:br>
              <a:rPr lang="en-US" altLang="zh-CN" sz="1400" dirty="0"/>
            </a:br>
            <a:r>
              <a:rPr lang="en" altLang="zh-CN" sz="1400" dirty="0"/>
              <a:t>print(digua1)</a:t>
            </a:r>
            <a:br>
              <a:rPr lang="en" altLang="zh-CN" sz="1400" dirty="0"/>
            </a:b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3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23515" y="1983740"/>
            <a:ext cx="7615555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我们解决问题的时候，会把</a:t>
            </a:r>
            <a:r>
              <a:rPr sz="1600" dirty="0">
                <a:solidFill>
                  <a:schemeClr val="accent2">
                    <a:lumMod val="75000"/>
                  </a:schemeClr>
                </a:solidFill>
                <a:ea typeface="Alibaba PuHuiTi R" pitchFamily="18" charset="-122"/>
              </a:rPr>
              <a:t>所需要的步骤</a:t>
            </a: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都列出来，然后</a:t>
            </a:r>
            <a:r>
              <a:rPr lang="zh-CN" altLang="en-US" sz="1600" b="1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按照步骤写代码</a:t>
            </a:r>
            <a:r>
              <a:rPr sz="1600" dirty="0">
                <a:solidFill>
                  <a:srgbClr val="262626"/>
                </a:solidFill>
                <a:ea typeface="Alibaba PuHuiTi R" pitchFamily="18" charset="-122"/>
              </a:rPr>
              <a:t>挨个实现，这种过程化的叙事思维，就是面向过程思想。</a:t>
            </a: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理解面向对象是什么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面向过程</a:t>
            </a:r>
          </a:p>
        </p:txBody>
      </p:sp>
      <p:pic>
        <p:nvPicPr>
          <p:cNvPr id="2" name="图片 1" descr="image-151035043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56660" y="2813685"/>
            <a:ext cx="5324475" cy="3543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理解面向对象是什么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面向过程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85" y="2361565"/>
            <a:ext cx="4965065" cy="2981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理解面向对象是什么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面向对象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66480" y="1986561"/>
            <a:ext cx="9845675" cy="4871439"/>
          </a:xfrm>
        </p:spPr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当我们的视角</a:t>
            </a:r>
            <a:r>
              <a:rPr>
                <a:solidFill>
                  <a:srgbClr val="C00000"/>
                </a:solidFill>
                <a:sym typeface="+mn-ea"/>
              </a:rPr>
              <a:t>不再是步骤过程</a:t>
            </a:r>
            <a:r>
              <a:rPr>
                <a:sym typeface="+mn-ea"/>
              </a:rPr>
              <a:t>，而是另一个视角：</a:t>
            </a:r>
            <a:r>
              <a:rPr>
                <a:solidFill>
                  <a:srgbClr val="C00000"/>
                </a:solidFill>
                <a:sym typeface="+mn-ea"/>
              </a:rPr>
              <a:t>操作对象</a:t>
            </a:r>
            <a:r>
              <a:rPr>
                <a:sym typeface="+mn-ea"/>
              </a:rPr>
              <a:t>，这里的对象可以理解为：冰箱、手机、电脑等一切现实实体事物</a:t>
            </a:r>
            <a:r>
              <a:rPr lang="zh-CN">
                <a:sym typeface="+mn-ea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这时候，我们就是使用面向对象思维看待问题了</a:t>
            </a:r>
            <a:r>
              <a:rPr lang="zh-CN">
                <a:sym typeface="+mn-ea"/>
              </a:rPr>
              <a:t>。</a:t>
            </a:r>
            <a:endParaRPr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5400" y="4253865"/>
            <a:ext cx="4306570" cy="8001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一切皆对象！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理解面向对象是什么</a:t>
            </a:r>
          </a:p>
        </p:txBody>
      </p:sp>
      <p:sp>
        <p:nvSpPr>
          <p:cNvPr id="59" name="矩形 58"/>
          <p:cNvSpPr/>
          <p:nvPr/>
        </p:nvSpPr>
        <p:spPr>
          <a:xfrm>
            <a:off x="887631" y="1457517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sz="1400" b="1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面向对象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66481" y="1986562"/>
            <a:ext cx="9590436" cy="3150704"/>
          </a:xfrm>
        </p:spPr>
        <p:txBody>
          <a:bodyPr/>
          <a:lstStyle/>
          <a:p>
            <a:r>
              <a:rPr lang="zh-CN" altLang="en-US" dirty="0"/>
              <a:t>我们来看看这种思维的优点：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>
                <a:sym typeface="+mn-ea"/>
              </a:rPr>
              <a:t>使人们的编程</a:t>
            </a:r>
            <a:r>
              <a:rPr dirty="0" err="1">
                <a:solidFill>
                  <a:srgbClr val="C00000"/>
                </a:solidFill>
                <a:sym typeface="+mn-ea"/>
              </a:rPr>
              <a:t>与实际的世界更加接近</a:t>
            </a:r>
            <a:r>
              <a:rPr dirty="0" err="1">
                <a:sym typeface="+mn-ea"/>
              </a:rPr>
              <a:t>，所有的对象被赋予</a:t>
            </a:r>
            <a:r>
              <a:rPr dirty="0" err="1">
                <a:solidFill>
                  <a:srgbClr val="C00000"/>
                </a:solidFill>
                <a:sym typeface="+mn-ea"/>
              </a:rPr>
              <a:t>属性</a:t>
            </a:r>
            <a:r>
              <a:rPr dirty="0" err="1">
                <a:sym typeface="+mn-ea"/>
              </a:rPr>
              <a:t>和</a:t>
            </a:r>
            <a:r>
              <a:rPr dirty="0" err="1">
                <a:solidFill>
                  <a:srgbClr val="C00000"/>
                </a:solidFill>
                <a:sym typeface="+mn-ea"/>
              </a:rPr>
              <a:t>方法</a:t>
            </a:r>
            <a:r>
              <a:rPr dirty="0" err="1">
                <a:sym typeface="+mn-ea"/>
              </a:rPr>
              <a:t>，这样编程就更加富有人性化</a:t>
            </a:r>
            <a:r>
              <a:rPr lang="zh-CN" dirty="0">
                <a:sym typeface="+mn-ea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>
                <a:sym typeface="+mn-ea"/>
              </a:rPr>
              <a:t>宗旨在于</a:t>
            </a:r>
            <a:r>
              <a:rPr dirty="0" err="1">
                <a:solidFill>
                  <a:srgbClr val="C00000"/>
                </a:solidFill>
                <a:sym typeface="+mn-ea"/>
              </a:rPr>
              <a:t>模拟现实世界</a:t>
            </a: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>
                <a:sym typeface="+mn-ea"/>
              </a:rPr>
              <a:t>在现实生活中，</a:t>
            </a:r>
            <a:r>
              <a:rPr dirty="0" err="1">
                <a:solidFill>
                  <a:srgbClr val="C00000"/>
                </a:solidFill>
                <a:sym typeface="+mn-ea"/>
              </a:rPr>
              <a:t>所有事物全被视为对象</a:t>
            </a:r>
            <a:r>
              <a:rPr lang="zh-CN" dirty="0">
                <a:sym typeface="+mn-ea"/>
              </a:rPr>
              <a:t>。</a:t>
            </a:r>
            <a:endParaRPr dirty="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sym typeface="+mn-ea"/>
            </a:endParaRPr>
          </a:p>
        </p:txBody>
      </p:sp>
      <p:pic>
        <p:nvPicPr>
          <p:cNvPr id="2" name="图片 1" descr="image-15105528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0" y="3443478"/>
            <a:ext cx="5274310" cy="2759075"/>
          </a:xfrm>
          <a:prstGeom prst="rect">
            <a:avLst/>
          </a:prstGeom>
        </p:spPr>
      </p:pic>
      <p:pic>
        <p:nvPicPr>
          <p:cNvPr id="6" name="图形 5" descr="蜗牛 纯色填充">
            <a:extLst>
              <a:ext uri="{FF2B5EF4-FFF2-40B4-BE49-F238E27FC236}">
                <a16:creationId xmlns:a16="http://schemas.microsoft.com/office/drawing/2014/main" id="{B30B1420-73F2-A793-0E31-91C53070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80" y="6202553"/>
            <a:ext cx="629766" cy="62976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Q2YzdiNTQ4YzdkMDBkYmYyNWE2ODkxOWQ2NWMwN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545,&quot;width&quot;:113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24,&quot;width&quot;:975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999497-81d7-4d73-9e08-3878be0ee138}"/>
  <p:tag name="TABLE_ENDDRAG_ORIGIN_RECT" val="774*41"/>
  <p:tag name="TABLE_ENDDRAG_RECT" val="101*398*774*4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3740</Words>
  <Application>Microsoft Macintosh PowerPoint</Application>
  <PresentationFormat>宽屏</PresentationFormat>
  <Paragraphs>499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57</vt:i4>
      </vt:variant>
    </vt:vector>
  </HeadingPairs>
  <TitlesOfParts>
    <vt:vector size="83" baseType="lpstr">
      <vt:lpstr>阿里巴巴普惠体</vt:lpstr>
      <vt:lpstr>等线</vt:lpstr>
      <vt:lpstr>黑体</vt:lpstr>
      <vt:lpstr>Alibaba PuHuiTi</vt:lpstr>
      <vt:lpstr>Alibaba PuHuiTi B</vt:lpstr>
      <vt:lpstr>Alibaba PuHuiTi Bold</vt:lpstr>
      <vt:lpstr>Alibaba PuHuiTi M</vt:lpstr>
      <vt:lpstr>Alibaba PuHuiTi R</vt:lpstr>
      <vt:lpstr>Arial</vt:lpstr>
      <vt:lpstr>Calibri</vt:lpstr>
      <vt:lpstr>Open Sans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5_结束页设计方案</vt:lpstr>
      <vt:lpstr>3_正文设计方案</vt:lpstr>
      <vt:lpstr>3_学习目标</vt:lpstr>
      <vt:lpstr>4_学习目标</vt:lpstr>
      <vt:lpstr>5_学习目标</vt:lpstr>
      <vt:lpstr>8_正文设计方案</vt:lpstr>
      <vt:lpstr>9_正文设计方案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Microsoft Office User</cp:lastModifiedBy>
  <cp:revision>1072</cp:revision>
  <dcterms:created xsi:type="dcterms:W3CDTF">2020-03-31T02:23:00Z</dcterms:created>
  <dcterms:modified xsi:type="dcterms:W3CDTF">2023-08-11T11:46:21Z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B8F5CFD6E6A044F687CAA08E77445706</vt:lpwstr>
  </property>
  <property fmtid="{D5CDD505-2E9C-101B-9397-08002B2CF9AE}" pid="3" name="KSOProductBuildVer">
    <vt:lpwstr>2052-11.1.0.12302</vt:lpwstr>
  </property>
</Properties>
</file>